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22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diagrams/layout1.xml" ContentType="application/vnd.openxmlformats-officedocument.drawingml.diagramLayout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112.xml" ContentType="application/vnd.openxmlformats-officedocument.presentationml.tags+xml"/>
  <Override PartName="/ppt/tags/tag123.xml" ContentType="application/vnd.openxmlformats-officedocument.presentationml.tags+xml"/>
  <Default Extension="bin" ContentType="application/vnd.openxmlformats-officedocument.oleObject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Default Extension="gif" ContentType="image/gif"/>
  <Override PartName="/ppt/tags/tag71.xml" ContentType="application/vnd.openxmlformats-officedocument.presentationml.tags+xml"/>
  <Default Extension="vml" ContentType="application/vnd.openxmlformats-officedocument.vmlDrawing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tags/tag108.xml" ContentType="application/vnd.openxmlformats-officedocument.presentationml.tags+xml"/>
  <Override PartName="/ppt/tags/tag117.xml" ContentType="application/vnd.openxmlformats-officedocument.presentationml.tags+xml"/>
  <Override PartName="/ppt/tags/tag126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ppt/diagrams/data1.xml" ContentType="application/vnd.openxmlformats-officedocument.drawingml.diagramData+xml"/>
  <Override PartName="/ppt/tags/tag115.xml" ContentType="application/vnd.openxmlformats-officedocument.presentationml.tags+xml"/>
  <Override PartName="/ppt/tags/tag124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diagrams/colors1.xml" ContentType="application/vnd.openxmlformats-officedocument.drawingml.diagramColors+xml"/>
  <Override PartName="/ppt/tags/tag113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wmf" ContentType="image/x-wmf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diagrams/quickStyle1.xml" ContentType="application/vnd.openxmlformats-officedocument.drawingml.diagramStyle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2" r:id="rId15"/>
    <p:sldId id="270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39" autoAdjust="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2F4748-3E5B-469F-9DFB-8EC4CBA9665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B42D3B-2304-4CA9-86B5-8B739C9AC304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b="1" dirty="0" err="1" smtClean="0"/>
            <a:t>Аутсорсинг</a:t>
          </a:r>
          <a:endParaRPr lang="ru-RU" sz="3200" b="1" dirty="0"/>
        </a:p>
      </dgm:t>
    </dgm:pt>
    <dgm:pt modelId="{06AA023B-976D-4CE8-B0E8-867CDB9CFF00}" type="parTrans" cxnId="{F87ED64D-ACE0-422C-8765-7F2D9F515765}">
      <dgm:prSet/>
      <dgm:spPr/>
      <dgm:t>
        <a:bodyPr/>
        <a:lstStyle/>
        <a:p>
          <a:endParaRPr lang="ru-RU"/>
        </a:p>
      </dgm:t>
    </dgm:pt>
    <dgm:pt modelId="{3D78347E-3753-400B-97DD-EFFA99C7742C}" type="sibTrans" cxnId="{F87ED64D-ACE0-422C-8765-7F2D9F515765}">
      <dgm:prSet/>
      <dgm:spPr/>
      <dgm:t>
        <a:bodyPr/>
        <a:lstStyle/>
        <a:p>
          <a:endParaRPr lang="ru-RU"/>
        </a:p>
      </dgm:t>
    </dgm:pt>
    <dgm:pt modelId="{33AC2896-B7C3-47AB-88B8-FE0A840972C3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marL="533400" indent="0" algn="l"/>
          <a:r>
            <a:rPr lang="ru-RU" dirty="0" smtClean="0">
              <a:solidFill>
                <a:schemeClr val="bg1"/>
              </a:solidFill>
            </a:rPr>
            <a:t>Проектная документация</a:t>
          </a:r>
          <a:br>
            <a:rPr lang="ru-RU" dirty="0" smtClean="0">
              <a:solidFill>
                <a:schemeClr val="bg1"/>
              </a:solidFill>
            </a:rPr>
          </a:br>
          <a:r>
            <a:rPr lang="ru-RU" dirty="0" smtClean="0">
              <a:solidFill>
                <a:schemeClr val="bg1"/>
              </a:solidFill>
            </a:rPr>
            <a:t>Бухгалтерский учет</a:t>
          </a:r>
          <a:br>
            <a:rPr lang="ru-RU" dirty="0" smtClean="0">
              <a:solidFill>
                <a:schemeClr val="bg1"/>
              </a:solidFill>
            </a:rPr>
          </a:br>
          <a:r>
            <a:rPr lang="ru-RU" dirty="0" smtClean="0">
              <a:solidFill>
                <a:schemeClr val="bg1"/>
              </a:solidFill>
            </a:rPr>
            <a:t>Юридические консультации</a:t>
          </a:r>
          <a:br>
            <a:rPr lang="ru-RU" dirty="0" smtClean="0">
              <a:solidFill>
                <a:schemeClr val="bg1"/>
              </a:solidFill>
            </a:rPr>
          </a:br>
          <a:r>
            <a:rPr lang="ru-RU" dirty="0" smtClean="0">
              <a:solidFill>
                <a:schemeClr val="bg1"/>
              </a:solidFill>
            </a:rPr>
            <a:t>Маркетинг</a:t>
          </a:r>
          <a:br>
            <a:rPr lang="ru-RU" dirty="0" smtClean="0">
              <a:solidFill>
                <a:schemeClr val="bg1"/>
              </a:solidFill>
            </a:rPr>
          </a:br>
          <a:r>
            <a:rPr lang="ru-RU" dirty="0" smtClean="0">
              <a:solidFill>
                <a:schemeClr val="bg1"/>
              </a:solidFill>
            </a:rPr>
            <a:t>Лабораторные исследования</a:t>
          </a:r>
          <a:endParaRPr lang="ru-RU" dirty="0">
            <a:solidFill>
              <a:schemeClr val="bg1"/>
            </a:solidFill>
          </a:endParaRPr>
        </a:p>
      </dgm:t>
    </dgm:pt>
    <dgm:pt modelId="{BA32814A-A830-45AD-99BF-8551F6F4648A}" type="parTrans" cxnId="{6D90B76E-681C-41AD-BDD8-1F5D072C7773}">
      <dgm:prSet/>
      <dgm:spPr/>
      <dgm:t>
        <a:bodyPr/>
        <a:lstStyle/>
        <a:p>
          <a:endParaRPr lang="ru-RU"/>
        </a:p>
      </dgm:t>
    </dgm:pt>
    <dgm:pt modelId="{DA7DD8B1-880F-412D-923D-4F1CE803308C}" type="sibTrans" cxnId="{6D90B76E-681C-41AD-BDD8-1F5D072C7773}">
      <dgm:prSet/>
      <dgm:spPr/>
      <dgm:t>
        <a:bodyPr/>
        <a:lstStyle/>
        <a:p>
          <a:endParaRPr lang="ru-RU"/>
        </a:p>
      </dgm:t>
    </dgm:pt>
    <dgm:pt modelId="{0BF718B1-6FEF-49B8-8598-24990C91C0C0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b="1" dirty="0" smtClean="0"/>
            <a:t>Консалтинг</a:t>
          </a:r>
          <a:endParaRPr lang="ru-RU" sz="2800" b="1" dirty="0"/>
        </a:p>
      </dgm:t>
    </dgm:pt>
    <dgm:pt modelId="{80AC9A9A-9688-4182-B466-3AB27319D7E5}" type="parTrans" cxnId="{6AAF5AF9-50D4-4B4B-BF19-F1D6D3A52BB8}">
      <dgm:prSet/>
      <dgm:spPr/>
      <dgm:t>
        <a:bodyPr/>
        <a:lstStyle/>
        <a:p>
          <a:endParaRPr lang="ru-RU"/>
        </a:p>
      </dgm:t>
    </dgm:pt>
    <dgm:pt modelId="{D320DA63-F79B-49A9-B751-C7850254031E}" type="sibTrans" cxnId="{6AAF5AF9-50D4-4B4B-BF19-F1D6D3A52BB8}">
      <dgm:prSet/>
      <dgm:spPr/>
      <dgm:t>
        <a:bodyPr/>
        <a:lstStyle/>
        <a:p>
          <a:endParaRPr lang="ru-RU"/>
        </a:p>
      </dgm:t>
    </dgm:pt>
    <dgm:pt modelId="{80D74CDD-DB96-474D-A9DE-1DE0F6959B60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marL="625475" indent="0" algn="l"/>
          <a:r>
            <a:rPr lang="ru-RU" dirty="0" smtClean="0">
              <a:solidFill>
                <a:schemeClr val="bg1"/>
              </a:solidFill>
            </a:rPr>
            <a:t>Выявление и решение проблем предприятия</a:t>
          </a:r>
          <a:br>
            <a:rPr lang="ru-RU" dirty="0" smtClean="0">
              <a:solidFill>
                <a:schemeClr val="bg1"/>
              </a:solidFill>
            </a:rPr>
          </a:br>
          <a:r>
            <a:rPr lang="ru-RU" dirty="0" smtClean="0">
              <a:solidFill>
                <a:schemeClr val="bg1"/>
              </a:solidFill>
            </a:rPr>
            <a:t>Совершенствование деятельности</a:t>
          </a:r>
          <a:br>
            <a:rPr lang="ru-RU" dirty="0" smtClean="0">
              <a:solidFill>
                <a:schemeClr val="bg1"/>
              </a:solidFill>
            </a:rPr>
          </a:br>
          <a:r>
            <a:rPr lang="ru-RU" dirty="0" smtClean="0">
              <a:solidFill>
                <a:schemeClr val="bg1"/>
              </a:solidFill>
            </a:rPr>
            <a:t>Проекты экологической эффективности</a:t>
          </a:r>
          <a:endParaRPr lang="ru-RU" dirty="0">
            <a:solidFill>
              <a:schemeClr val="bg1"/>
            </a:solidFill>
          </a:endParaRPr>
        </a:p>
      </dgm:t>
    </dgm:pt>
    <dgm:pt modelId="{1AFCD039-6DE8-4780-8F54-059449E7B6DC}" type="parTrans" cxnId="{167A5F18-7AC8-4265-A857-6946A1B16D6B}">
      <dgm:prSet/>
      <dgm:spPr/>
      <dgm:t>
        <a:bodyPr/>
        <a:lstStyle/>
        <a:p>
          <a:endParaRPr lang="ru-RU"/>
        </a:p>
      </dgm:t>
    </dgm:pt>
    <dgm:pt modelId="{F6617F20-ADF6-412E-8CA9-41E302E30CFF}" type="sibTrans" cxnId="{167A5F18-7AC8-4265-A857-6946A1B16D6B}">
      <dgm:prSet/>
      <dgm:spPr/>
      <dgm:t>
        <a:bodyPr/>
        <a:lstStyle/>
        <a:p>
          <a:endParaRPr lang="ru-RU"/>
        </a:p>
      </dgm:t>
    </dgm:pt>
    <dgm:pt modelId="{88883791-6CE2-4125-B255-CEEF3717A6B8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b="1" dirty="0" smtClean="0"/>
            <a:t>Онлайн обучение</a:t>
          </a:r>
          <a:endParaRPr lang="ru-RU" sz="2800" b="1" dirty="0"/>
        </a:p>
      </dgm:t>
    </dgm:pt>
    <dgm:pt modelId="{D24A4504-3752-4892-877C-367C6E4C9EF4}" type="parTrans" cxnId="{C5FB97F7-DD8F-43E3-ABAF-B575BB13666C}">
      <dgm:prSet/>
      <dgm:spPr/>
      <dgm:t>
        <a:bodyPr/>
        <a:lstStyle/>
        <a:p>
          <a:endParaRPr lang="ru-RU"/>
        </a:p>
      </dgm:t>
    </dgm:pt>
    <dgm:pt modelId="{600757B1-F87C-4A07-9350-3889E1CDFAE3}" type="sibTrans" cxnId="{C5FB97F7-DD8F-43E3-ABAF-B575BB13666C}">
      <dgm:prSet/>
      <dgm:spPr/>
      <dgm:t>
        <a:bodyPr/>
        <a:lstStyle/>
        <a:p>
          <a:endParaRPr lang="ru-RU"/>
        </a:p>
      </dgm:t>
    </dgm:pt>
    <dgm:pt modelId="{97BF402F-6170-4AD2-909B-50437831DC5B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marL="625475" indent="0" algn="l">
            <a:tabLst/>
          </a:pPr>
          <a:r>
            <a:rPr lang="ru-RU" dirty="0" smtClean="0">
              <a:solidFill>
                <a:schemeClr val="bg1"/>
              </a:solidFill>
            </a:rPr>
            <a:t>Гибкая система онлайн обучения</a:t>
          </a:r>
          <a:br>
            <a:rPr lang="ru-RU" dirty="0" smtClean="0">
              <a:solidFill>
                <a:schemeClr val="bg1"/>
              </a:solidFill>
            </a:rPr>
          </a:br>
          <a:r>
            <a:rPr lang="ru-RU" dirty="0" smtClean="0">
              <a:solidFill>
                <a:schemeClr val="bg1"/>
              </a:solidFill>
            </a:rPr>
            <a:t>Тренинги</a:t>
          </a:r>
          <a:br>
            <a:rPr lang="ru-RU" dirty="0" smtClean="0">
              <a:solidFill>
                <a:schemeClr val="bg1"/>
              </a:solidFill>
            </a:rPr>
          </a:br>
          <a:r>
            <a:rPr lang="ru-RU" dirty="0" smtClean="0">
              <a:solidFill>
                <a:schemeClr val="bg1"/>
              </a:solidFill>
            </a:rPr>
            <a:t>Деловые игры</a:t>
          </a:r>
          <a:endParaRPr lang="ru-RU" dirty="0">
            <a:solidFill>
              <a:schemeClr val="bg1"/>
            </a:solidFill>
          </a:endParaRPr>
        </a:p>
      </dgm:t>
    </dgm:pt>
    <dgm:pt modelId="{6CB80E69-4605-4E7E-ADCF-FA9AE82C1597}" type="parTrans" cxnId="{858EAB70-B56F-4745-82E8-AE5097FD35DD}">
      <dgm:prSet/>
      <dgm:spPr/>
      <dgm:t>
        <a:bodyPr/>
        <a:lstStyle/>
        <a:p>
          <a:endParaRPr lang="ru-RU"/>
        </a:p>
      </dgm:t>
    </dgm:pt>
    <dgm:pt modelId="{56F5DCF9-F6FE-440C-8954-41527D18103A}" type="sibTrans" cxnId="{858EAB70-B56F-4745-82E8-AE5097FD35DD}">
      <dgm:prSet/>
      <dgm:spPr/>
      <dgm:t>
        <a:bodyPr/>
        <a:lstStyle/>
        <a:p>
          <a:endParaRPr lang="ru-RU"/>
        </a:p>
      </dgm:t>
    </dgm:pt>
    <dgm:pt modelId="{C272B26C-65B6-4FF5-9AF9-1E1C7DD12AD3}" type="pres">
      <dgm:prSet presAssocID="{6D2F4748-3E5B-469F-9DFB-8EC4CBA9665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A9B1B77-3A54-4294-A22B-6FD564A8000D}" type="pres">
      <dgm:prSet presAssocID="{85B42D3B-2304-4CA9-86B5-8B739C9AC304}" presName="horFlow" presStyleCnt="0"/>
      <dgm:spPr/>
    </dgm:pt>
    <dgm:pt modelId="{81C5CAEC-9483-4778-8068-4F3FE807BC64}" type="pres">
      <dgm:prSet presAssocID="{85B42D3B-2304-4CA9-86B5-8B739C9AC304}" presName="bigChev" presStyleLbl="node1" presStyleIdx="0" presStyleCnt="3"/>
      <dgm:spPr/>
      <dgm:t>
        <a:bodyPr/>
        <a:lstStyle/>
        <a:p>
          <a:endParaRPr lang="ru-RU"/>
        </a:p>
      </dgm:t>
    </dgm:pt>
    <dgm:pt modelId="{9E071089-864E-42EA-A533-4770876EBDF3}" type="pres">
      <dgm:prSet presAssocID="{BA32814A-A830-45AD-99BF-8551F6F4648A}" presName="parTrans" presStyleCnt="0"/>
      <dgm:spPr/>
    </dgm:pt>
    <dgm:pt modelId="{6ADA34E1-6B29-48D3-BE4E-BB19086E3CD3}" type="pres">
      <dgm:prSet presAssocID="{33AC2896-B7C3-47AB-88B8-FE0A840972C3}" presName="node" presStyleLbl="alignAccFollowNode1" presStyleIdx="0" presStyleCnt="3" custScaleX="208287" custScaleY="118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9F1232-2B84-40FA-AAB6-D3FFD329AAA4}" type="pres">
      <dgm:prSet presAssocID="{85B42D3B-2304-4CA9-86B5-8B739C9AC304}" presName="vSp" presStyleCnt="0"/>
      <dgm:spPr/>
    </dgm:pt>
    <dgm:pt modelId="{E7D81603-4503-4936-B575-E6D0C98D04B9}" type="pres">
      <dgm:prSet presAssocID="{0BF718B1-6FEF-49B8-8598-24990C91C0C0}" presName="horFlow" presStyleCnt="0"/>
      <dgm:spPr/>
    </dgm:pt>
    <dgm:pt modelId="{6768D2C7-4EE7-4A8A-8339-7B1857C31FAD}" type="pres">
      <dgm:prSet presAssocID="{0BF718B1-6FEF-49B8-8598-24990C91C0C0}" presName="bigChev" presStyleLbl="node1" presStyleIdx="1" presStyleCnt="3" custLinFactNeighborY="898"/>
      <dgm:spPr/>
      <dgm:t>
        <a:bodyPr/>
        <a:lstStyle/>
        <a:p>
          <a:endParaRPr lang="ru-RU"/>
        </a:p>
      </dgm:t>
    </dgm:pt>
    <dgm:pt modelId="{283B8CB2-2356-4465-A639-F6A08F21345E}" type="pres">
      <dgm:prSet presAssocID="{1AFCD039-6DE8-4780-8F54-059449E7B6DC}" presName="parTrans" presStyleCnt="0"/>
      <dgm:spPr/>
    </dgm:pt>
    <dgm:pt modelId="{076140CD-95A7-43A0-BDBE-53838898146A}" type="pres">
      <dgm:prSet presAssocID="{80D74CDD-DB96-474D-A9DE-1DE0F6959B60}" presName="node" presStyleLbl="alignAccFollowNode1" presStyleIdx="1" presStyleCnt="3" custScaleX="205062" custScaleY="118235" custLinFactNeighborY="10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6D0A4B-DD87-4DD1-9DF8-529978C3024A}" type="pres">
      <dgm:prSet presAssocID="{0BF718B1-6FEF-49B8-8598-24990C91C0C0}" presName="vSp" presStyleCnt="0"/>
      <dgm:spPr/>
    </dgm:pt>
    <dgm:pt modelId="{5052CFC1-9E80-4E39-8CD7-456B82BA0253}" type="pres">
      <dgm:prSet presAssocID="{88883791-6CE2-4125-B255-CEEF3717A6B8}" presName="horFlow" presStyleCnt="0"/>
      <dgm:spPr/>
    </dgm:pt>
    <dgm:pt modelId="{FB2AFE07-B2E9-4667-9337-9DDF2F78ABE5}" type="pres">
      <dgm:prSet presAssocID="{88883791-6CE2-4125-B255-CEEF3717A6B8}" presName="bigChev" presStyleLbl="node1" presStyleIdx="2" presStyleCnt="3" custLinFactNeighborY="898"/>
      <dgm:spPr/>
      <dgm:t>
        <a:bodyPr/>
        <a:lstStyle/>
        <a:p>
          <a:endParaRPr lang="ru-RU"/>
        </a:p>
      </dgm:t>
    </dgm:pt>
    <dgm:pt modelId="{9F04E509-11A6-4CF8-9FFA-3B63414F603B}" type="pres">
      <dgm:prSet presAssocID="{6CB80E69-4605-4E7E-ADCF-FA9AE82C1597}" presName="parTrans" presStyleCnt="0"/>
      <dgm:spPr/>
    </dgm:pt>
    <dgm:pt modelId="{97666FFE-84B8-4491-9430-C475DE2A7685}" type="pres">
      <dgm:prSet presAssocID="{97BF402F-6170-4AD2-909B-50437831DC5B}" presName="node" presStyleLbl="alignAccFollowNode1" presStyleIdx="2" presStyleCnt="3" custScaleX="205062" custScaleY="118212" custLinFactNeighborY="10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7A5F18-7AC8-4265-A857-6946A1B16D6B}" srcId="{0BF718B1-6FEF-49B8-8598-24990C91C0C0}" destId="{80D74CDD-DB96-474D-A9DE-1DE0F6959B60}" srcOrd="0" destOrd="0" parTransId="{1AFCD039-6DE8-4780-8F54-059449E7B6DC}" sibTransId="{F6617F20-ADF6-412E-8CA9-41E302E30CFF}"/>
    <dgm:cxn modelId="{77C9DCE8-5AA7-46D6-80EB-7E99D35BD1C6}" type="presOf" srcId="{0BF718B1-6FEF-49B8-8598-24990C91C0C0}" destId="{6768D2C7-4EE7-4A8A-8339-7B1857C31FAD}" srcOrd="0" destOrd="0" presId="urn:microsoft.com/office/officeart/2005/8/layout/lProcess3"/>
    <dgm:cxn modelId="{2CDBEEB3-D4D3-4BE9-9579-88B14FEA5D01}" type="presOf" srcId="{6D2F4748-3E5B-469F-9DFB-8EC4CBA96650}" destId="{C272B26C-65B6-4FF5-9AF9-1E1C7DD12AD3}" srcOrd="0" destOrd="0" presId="urn:microsoft.com/office/officeart/2005/8/layout/lProcess3"/>
    <dgm:cxn modelId="{E2DF3AA3-9D7B-420A-91A7-AC4923CAE40A}" type="presOf" srcId="{33AC2896-B7C3-47AB-88B8-FE0A840972C3}" destId="{6ADA34E1-6B29-48D3-BE4E-BB19086E3CD3}" srcOrd="0" destOrd="0" presId="urn:microsoft.com/office/officeart/2005/8/layout/lProcess3"/>
    <dgm:cxn modelId="{16EE3C39-4F6E-448B-A375-5E3AB862E0CE}" type="presOf" srcId="{85B42D3B-2304-4CA9-86B5-8B739C9AC304}" destId="{81C5CAEC-9483-4778-8068-4F3FE807BC64}" srcOrd="0" destOrd="0" presId="urn:microsoft.com/office/officeart/2005/8/layout/lProcess3"/>
    <dgm:cxn modelId="{6AAF5AF9-50D4-4B4B-BF19-F1D6D3A52BB8}" srcId="{6D2F4748-3E5B-469F-9DFB-8EC4CBA96650}" destId="{0BF718B1-6FEF-49B8-8598-24990C91C0C0}" srcOrd="1" destOrd="0" parTransId="{80AC9A9A-9688-4182-B466-3AB27319D7E5}" sibTransId="{D320DA63-F79B-49A9-B751-C7850254031E}"/>
    <dgm:cxn modelId="{E9BA6477-C7F0-4C65-AA24-26FA2D7B2A54}" type="presOf" srcId="{97BF402F-6170-4AD2-909B-50437831DC5B}" destId="{97666FFE-84B8-4491-9430-C475DE2A7685}" srcOrd="0" destOrd="0" presId="urn:microsoft.com/office/officeart/2005/8/layout/lProcess3"/>
    <dgm:cxn modelId="{F87ED64D-ACE0-422C-8765-7F2D9F515765}" srcId="{6D2F4748-3E5B-469F-9DFB-8EC4CBA96650}" destId="{85B42D3B-2304-4CA9-86B5-8B739C9AC304}" srcOrd="0" destOrd="0" parTransId="{06AA023B-976D-4CE8-B0E8-867CDB9CFF00}" sibTransId="{3D78347E-3753-400B-97DD-EFFA99C7742C}"/>
    <dgm:cxn modelId="{08685061-9225-458D-92E8-2950E5EBB3CF}" type="presOf" srcId="{80D74CDD-DB96-474D-A9DE-1DE0F6959B60}" destId="{076140CD-95A7-43A0-BDBE-53838898146A}" srcOrd="0" destOrd="0" presId="urn:microsoft.com/office/officeart/2005/8/layout/lProcess3"/>
    <dgm:cxn modelId="{9DC1985F-54A9-4584-A7E5-8B53F20E4BE5}" type="presOf" srcId="{88883791-6CE2-4125-B255-CEEF3717A6B8}" destId="{FB2AFE07-B2E9-4667-9337-9DDF2F78ABE5}" srcOrd="0" destOrd="0" presId="urn:microsoft.com/office/officeart/2005/8/layout/lProcess3"/>
    <dgm:cxn modelId="{858EAB70-B56F-4745-82E8-AE5097FD35DD}" srcId="{88883791-6CE2-4125-B255-CEEF3717A6B8}" destId="{97BF402F-6170-4AD2-909B-50437831DC5B}" srcOrd="0" destOrd="0" parTransId="{6CB80E69-4605-4E7E-ADCF-FA9AE82C1597}" sibTransId="{56F5DCF9-F6FE-440C-8954-41527D18103A}"/>
    <dgm:cxn modelId="{C5FB97F7-DD8F-43E3-ABAF-B575BB13666C}" srcId="{6D2F4748-3E5B-469F-9DFB-8EC4CBA96650}" destId="{88883791-6CE2-4125-B255-CEEF3717A6B8}" srcOrd="2" destOrd="0" parTransId="{D24A4504-3752-4892-877C-367C6E4C9EF4}" sibTransId="{600757B1-F87C-4A07-9350-3889E1CDFAE3}"/>
    <dgm:cxn modelId="{6D90B76E-681C-41AD-BDD8-1F5D072C7773}" srcId="{85B42D3B-2304-4CA9-86B5-8B739C9AC304}" destId="{33AC2896-B7C3-47AB-88B8-FE0A840972C3}" srcOrd="0" destOrd="0" parTransId="{BA32814A-A830-45AD-99BF-8551F6F4648A}" sibTransId="{DA7DD8B1-880F-412D-923D-4F1CE803308C}"/>
    <dgm:cxn modelId="{01568057-4C24-43C5-9FEE-1A6B0B162FEC}" type="presParOf" srcId="{C272B26C-65B6-4FF5-9AF9-1E1C7DD12AD3}" destId="{3A9B1B77-3A54-4294-A22B-6FD564A8000D}" srcOrd="0" destOrd="0" presId="urn:microsoft.com/office/officeart/2005/8/layout/lProcess3"/>
    <dgm:cxn modelId="{73C9BEDD-D58B-4437-B3B0-8A3A3114242C}" type="presParOf" srcId="{3A9B1B77-3A54-4294-A22B-6FD564A8000D}" destId="{81C5CAEC-9483-4778-8068-4F3FE807BC64}" srcOrd="0" destOrd="0" presId="urn:microsoft.com/office/officeart/2005/8/layout/lProcess3"/>
    <dgm:cxn modelId="{85E6DD82-51BA-4036-9513-96EC57DF03D1}" type="presParOf" srcId="{3A9B1B77-3A54-4294-A22B-6FD564A8000D}" destId="{9E071089-864E-42EA-A533-4770876EBDF3}" srcOrd="1" destOrd="0" presId="urn:microsoft.com/office/officeart/2005/8/layout/lProcess3"/>
    <dgm:cxn modelId="{F117DB8E-BD2E-4923-88CA-5FC11D92B2B5}" type="presParOf" srcId="{3A9B1B77-3A54-4294-A22B-6FD564A8000D}" destId="{6ADA34E1-6B29-48D3-BE4E-BB19086E3CD3}" srcOrd="2" destOrd="0" presId="urn:microsoft.com/office/officeart/2005/8/layout/lProcess3"/>
    <dgm:cxn modelId="{56CD799C-4475-449C-A4F3-FB892031C3CB}" type="presParOf" srcId="{C272B26C-65B6-4FF5-9AF9-1E1C7DD12AD3}" destId="{739F1232-2B84-40FA-AAB6-D3FFD329AAA4}" srcOrd="1" destOrd="0" presId="urn:microsoft.com/office/officeart/2005/8/layout/lProcess3"/>
    <dgm:cxn modelId="{1E25B29C-F6A3-48B0-A5B5-1816B659F0E8}" type="presParOf" srcId="{C272B26C-65B6-4FF5-9AF9-1E1C7DD12AD3}" destId="{E7D81603-4503-4936-B575-E6D0C98D04B9}" srcOrd="2" destOrd="0" presId="urn:microsoft.com/office/officeart/2005/8/layout/lProcess3"/>
    <dgm:cxn modelId="{E85807A5-9DC7-4EF8-87E6-489811F6DE22}" type="presParOf" srcId="{E7D81603-4503-4936-B575-E6D0C98D04B9}" destId="{6768D2C7-4EE7-4A8A-8339-7B1857C31FAD}" srcOrd="0" destOrd="0" presId="urn:microsoft.com/office/officeart/2005/8/layout/lProcess3"/>
    <dgm:cxn modelId="{EFD813FA-FC73-4441-8E2A-2E2377719602}" type="presParOf" srcId="{E7D81603-4503-4936-B575-E6D0C98D04B9}" destId="{283B8CB2-2356-4465-A639-F6A08F21345E}" srcOrd="1" destOrd="0" presId="urn:microsoft.com/office/officeart/2005/8/layout/lProcess3"/>
    <dgm:cxn modelId="{44661BAF-9555-4267-83CF-49EFC09E5942}" type="presParOf" srcId="{E7D81603-4503-4936-B575-E6D0C98D04B9}" destId="{076140CD-95A7-43A0-BDBE-53838898146A}" srcOrd="2" destOrd="0" presId="urn:microsoft.com/office/officeart/2005/8/layout/lProcess3"/>
    <dgm:cxn modelId="{53C83AAA-FB60-417B-AC0C-8BB07F774A16}" type="presParOf" srcId="{C272B26C-65B6-4FF5-9AF9-1E1C7DD12AD3}" destId="{486D0A4B-DD87-4DD1-9DF8-529978C3024A}" srcOrd="3" destOrd="0" presId="urn:microsoft.com/office/officeart/2005/8/layout/lProcess3"/>
    <dgm:cxn modelId="{3491293D-DFB4-4A88-9FEB-77559FE8A1F7}" type="presParOf" srcId="{C272B26C-65B6-4FF5-9AF9-1E1C7DD12AD3}" destId="{5052CFC1-9E80-4E39-8CD7-456B82BA0253}" srcOrd="4" destOrd="0" presId="urn:microsoft.com/office/officeart/2005/8/layout/lProcess3"/>
    <dgm:cxn modelId="{559B8E92-80C0-462B-BC44-E368CBFAC129}" type="presParOf" srcId="{5052CFC1-9E80-4E39-8CD7-456B82BA0253}" destId="{FB2AFE07-B2E9-4667-9337-9DDF2F78ABE5}" srcOrd="0" destOrd="0" presId="urn:microsoft.com/office/officeart/2005/8/layout/lProcess3"/>
    <dgm:cxn modelId="{165242C7-1EEF-40CC-9F7A-43748B9BC387}" type="presParOf" srcId="{5052CFC1-9E80-4E39-8CD7-456B82BA0253}" destId="{9F04E509-11A6-4CF8-9FFA-3B63414F603B}" srcOrd="1" destOrd="0" presId="urn:microsoft.com/office/officeart/2005/8/layout/lProcess3"/>
    <dgm:cxn modelId="{77E90669-FBBE-48E6-AC78-2103EEE4AA7C}" type="presParOf" srcId="{5052CFC1-9E80-4E39-8CD7-456B82BA0253}" destId="{97666FFE-84B8-4491-9430-C475DE2A7685}" srcOrd="2" destOrd="0" presId="urn:microsoft.com/office/officeart/2005/8/layout/lProcess3"/>
  </dgm:cxnLst>
  <dgm:bg/>
  <dgm:whole/>
  <dgm:extLst>
    <a:ext uri="http://schemas.microsoft.com/office/drawing/2008/diagram">
      <dsp:dataModelExt xmlns="" xmlns:dsp="http://schemas.microsoft.com/office/drawing/2008/diagram" relId="rId1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C5CAEC-9483-4778-8068-4F3FE807BC64}">
      <dsp:nvSpPr>
        <dsp:cNvPr id="0" name=""/>
        <dsp:cNvSpPr/>
      </dsp:nvSpPr>
      <dsp:spPr>
        <a:xfrm>
          <a:off x="93181" y="1841"/>
          <a:ext cx="3446859" cy="1378743"/>
        </a:xfrm>
        <a:prstGeom prst="chevron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/>
            <a:t>Аутсорсинг</a:t>
          </a:r>
          <a:endParaRPr lang="ru-RU" sz="3200" b="1" kern="1200" dirty="0"/>
        </a:p>
      </dsp:txBody>
      <dsp:txXfrm>
        <a:off x="782553" y="1841"/>
        <a:ext cx="2068116" cy="1378743"/>
      </dsp:txXfrm>
    </dsp:sp>
    <dsp:sp modelId="{6ADA34E1-6B29-48D3-BE4E-BB19086E3CD3}">
      <dsp:nvSpPr>
        <dsp:cNvPr id="0" name=""/>
        <dsp:cNvSpPr/>
      </dsp:nvSpPr>
      <dsp:spPr>
        <a:xfrm>
          <a:off x="3091949" y="14274"/>
          <a:ext cx="5958868" cy="1353877"/>
        </a:xfrm>
        <a:prstGeom prst="chevron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53340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bg1"/>
              </a:solidFill>
            </a:rPr>
            <a:t>Проектная документация</a:t>
          </a:r>
          <a:br>
            <a:rPr lang="ru-RU" sz="1900" kern="1200" dirty="0" smtClean="0">
              <a:solidFill>
                <a:schemeClr val="bg1"/>
              </a:solidFill>
            </a:rPr>
          </a:br>
          <a:r>
            <a:rPr lang="ru-RU" sz="1900" kern="1200" dirty="0" smtClean="0">
              <a:solidFill>
                <a:schemeClr val="bg1"/>
              </a:solidFill>
            </a:rPr>
            <a:t>Бухгалтерский учет</a:t>
          </a:r>
          <a:br>
            <a:rPr lang="ru-RU" sz="1900" kern="1200" dirty="0" smtClean="0">
              <a:solidFill>
                <a:schemeClr val="bg1"/>
              </a:solidFill>
            </a:rPr>
          </a:br>
          <a:r>
            <a:rPr lang="ru-RU" sz="1900" kern="1200" dirty="0" smtClean="0">
              <a:solidFill>
                <a:schemeClr val="bg1"/>
              </a:solidFill>
            </a:rPr>
            <a:t>Юридические консультации</a:t>
          </a:r>
          <a:br>
            <a:rPr lang="ru-RU" sz="1900" kern="1200" dirty="0" smtClean="0">
              <a:solidFill>
                <a:schemeClr val="bg1"/>
              </a:solidFill>
            </a:rPr>
          </a:br>
          <a:r>
            <a:rPr lang="ru-RU" sz="1900" kern="1200" dirty="0" smtClean="0">
              <a:solidFill>
                <a:schemeClr val="bg1"/>
              </a:solidFill>
            </a:rPr>
            <a:t>Маркетинг</a:t>
          </a:r>
          <a:br>
            <a:rPr lang="ru-RU" sz="1900" kern="1200" dirty="0" smtClean="0">
              <a:solidFill>
                <a:schemeClr val="bg1"/>
              </a:solidFill>
            </a:rPr>
          </a:br>
          <a:r>
            <a:rPr lang="ru-RU" sz="1900" kern="1200" dirty="0" smtClean="0">
              <a:solidFill>
                <a:schemeClr val="bg1"/>
              </a:solidFill>
            </a:rPr>
            <a:t>Лабораторные исследования</a:t>
          </a:r>
          <a:endParaRPr lang="ru-RU" sz="1900" kern="1200" dirty="0">
            <a:solidFill>
              <a:schemeClr val="bg1"/>
            </a:solidFill>
          </a:endParaRPr>
        </a:p>
      </dsp:txBody>
      <dsp:txXfrm>
        <a:off x="3768888" y="14274"/>
        <a:ext cx="4604991" cy="1353877"/>
      </dsp:txXfrm>
    </dsp:sp>
    <dsp:sp modelId="{6768D2C7-4EE7-4A8A-8339-7B1857C31FAD}">
      <dsp:nvSpPr>
        <dsp:cNvPr id="0" name=""/>
        <dsp:cNvSpPr/>
      </dsp:nvSpPr>
      <dsp:spPr>
        <a:xfrm>
          <a:off x="93181" y="1585990"/>
          <a:ext cx="3446859" cy="1378743"/>
        </a:xfrm>
        <a:prstGeom prst="chevron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Консалтинг</a:t>
          </a:r>
          <a:endParaRPr lang="ru-RU" sz="2800" b="1" kern="1200" dirty="0"/>
        </a:p>
      </dsp:txBody>
      <dsp:txXfrm>
        <a:off x="782553" y="1585990"/>
        <a:ext cx="2068116" cy="1378743"/>
      </dsp:txXfrm>
    </dsp:sp>
    <dsp:sp modelId="{076140CD-95A7-43A0-BDBE-53838898146A}">
      <dsp:nvSpPr>
        <dsp:cNvPr id="0" name=""/>
        <dsp:cNvSpPr/>
      </dsp:nvSpPr>
      <dsp:spPr>
        <a:xfrm>
          <a:off x="3091949" y="1703184"/>
          <a:ext cx="5866604" cy="1144357"/>
        </a:xfrm>
        <a:prstGeom prst="chevron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625475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bg1"/>
              </a:solidFill>
            </a:rPr>
            <a:t>Выявление и решение проблем предприятия</a:t>
          </a:r>
          <a:br>
            <a:rPr lang="ru-RU" sz="1900" kern="1200" dirty="0" smtClean="0">
              <a:solidFill>
                <a:schemeClr val="bg1"/>
              </a:solidFill>
            </a:rPr>
          </a:br>
          <a:r>
            <a:rPr lang="ru-RU" sz="1900" kern="1200" dirty="0" smtClean="0">
              <a:solidFill>
                <a:schemeClr val="bg1"/>
              </a:solidFill>
            </a:rPr>
            <a:t>Совершенствование деятельности</a:t>
          </a:r>
          <a:br>
            <a:rPr lang="ru-RU" sz="1900" kern="1200" dirty="0" smtClean="0">
              <a:solidFill>
                <a:schemeClr val="bg1"/>
              </a:solidFill>
            </a:rPr>
          </a:br>
          <a:r>
            <a:rPr lang="ru-RU" sz="1900" kern="1200" dirty="0" smtClean="0">
              <a:solidFill>
                <a:schemeClr val="bg1"/>
              </a:solidFill>
            </a:rPr>
            <a:t>Проекты экологической эффективности</a:t>
          </a:r>
          <a:endParaRPr lang="ru-RU" sz="1900" kern="1200" dirty="0">
            <a:solidFill>
              <a:schemeClr val="bg1"/>
            </a:solidFill>
          </a:endParaRPr>
        </a:p>
      </dsp:txBody>
      <dsp:txXfrm>
        <a:off x="3664128" y="1703184"/>
        <a:ext cx="4722247" cy="1144357"/>
      </dsp:txXfrm>
    </dsp:sp>
    <dsp:sp modelId="{FB2AFE07-B2E9-4667-9337-9DDF2F78ABE5}">
      <dsp:nvSpPr>
        <dsp:cNvPr id="0" name=""/>
        <dsp:cNvSpPr/>
      </dsp:nvSpPr>
      <dsp:spPr>
        <a:xfrm>
          <a:off x="93181" y="3147219"/>
          <a:ext cx="3446859" cy="1378743"/>
        </a:xfrm>
        <a:prstGeom prst="chevron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Онлайн обучение</a:t>
          </a:r>
          <a:endParaRPr lang="ru-RU" sz="2800" b="1" kern="1200" dirty="0"/>
        </a:p>
      </dsp:txBody>
      <dsp:txXfrm>
        <a:off x="782553" y="3147219"/>
        <a:ext cx="2068116" cy="1378743"/>
      </dsp:txXfrm>
    </dsp:sp>
    <dsp:sp modelId="{97666FFE-84B8-4491-9430-C475DE2A7685}">
      <dsp:nvSpPr>
        <dsp:cNvPr id="0" name=""/>
        <dsp:cNvSpPr/>
      </dsp:nvSpPr>
      <dsp:spPr>
        <a:xfrm>
          <a:off x="3091949" y="3274952"/>
          <a:ext cx="5866604" cy="1144357"/>
        </a:xfrm>
        <a:prstGeom prst="chevron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625475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ru-RU" sz="1900" kern="1200" dirty="0" smtClean="0">
              <a:solidFill>
                <a:schemeClr val="bg1"/>
              </a:solidFill>
            </a:rPr>
            <a:t>Гибкая система онлайн обучения</a:t>
          </a:r>
          <a:br>
            <a:rPr lang="ru-RU" sz="1900" kern="1200" dirty="0" smtClean="0">
              <a:solidFill>
                <a:schemeClr val="bg1"/>
              </a:solidFill>
            </a:rPr>
          </a:br>
          <a:r>
            <a:rPr lang="ru-RU" sz="1900" kern="1200" dirty="0" smtClean="0">
              <a:solidFill>
                <a:schemeClr val="bg1"/>
              </a:solidFill>
            </a:rPr>
            <a:t>Тренинги</a:t>
          </a:r>
          <a:br>
            <a:rPr lang="ru-RU" sz="1900" kern="1200" dirty="0" smtClean="0">
              <a:solidFill>
                <a:schemeClr val="bg1"/>
              </a:solidFill>
            </a:rPr>
          </a:br>
          <a:r>
            <a:rPr lang="ru-RU" sz="1900" kern="1200" dirty="0" smtClean="0">
              <a:solidFill>
                <a:schemeClr val="bg1"/>
              </a:solidFill>
            </a:rPr>
            <a:t>Деловые игры</a:t>
          </a:r>
          <a:endParaRPr lang="ru-RU" sz="1900" kern="1200" dirty="0">
            <a:solidFill>
              <a:schemeClr val="bg1"/>
            </a:solidFill>
          </a:endParaRPr>
        </a:p>
      </dsp:txBody>
      <dsp:txXfrm>
        <a:off x="3664128" y="3274952"/>
        <a:ext cx="4722247" cy="1144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7EEBF-3496-443B-AA7D-F427185C56D9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883C7-FA97-496D-B250-B89067C40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256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87042-7C9D-4B56-8348-71A7FDF9AA2C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4338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AA0EC-7D20-41F8-88B9-3D45594A7673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FE22C8E4-7F72-4A84-98E6-655CCFC18ED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2E0CCEBB-E236-4776-8656-E92DB9B9926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994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4A45502-EF5E-42B0-A030-78D2819E79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2E0CCEBB-E236-4776-8656-E92DB9B9926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080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A237F113-D044-4159-A78E-2369928F0A0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2E0CCEBB-E236-4776-8656-E92DB9B9926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474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6B33077A-E656-46A7-9BD0-37CD71F4CA2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2E0CCEBB-E236-4776-8656-E92DB9B9926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423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63432914-3D3F-4D46-82FE-5FD78F21941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2E0CCEBB-E236-4776-8656-E92DB9B9926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586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AD29DCBF-57AA-402C-A7DF-8A957DB9E6A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E0CCEBB-E236-4776-8656-E92DB9B9926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976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E323A12A-0324-4796-A9C7-E1A769DDF75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2E0CCEBB-E236-4776-8656-E92DB9B9926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916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56115B1F-B214-43F6-AD26-853A811A603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2E0CCEBB-E236-4776-8656-E92DB9B9926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781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F5E581AF-6E53-476B-9EB3-80F25C5E8BE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2E0CCEBB-E236-4776-8656-E92DB9B9926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545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00F23068-B39D-4B37-9C46-4FAA3740DE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E0CCEBB-E236-4776-8656-E92DB9B9926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145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8F608BE4-0BE2-4879-8A22-ACD51C33DC6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2E0CCEBB-E236-4776-8656-E92DB9B9926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6944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0">
              <a:schemeClr val="tx2">
                <a:lumMod val="60000"/>
                <a:lumOff val="40000"/>
              </a:schemeClr>
            </a:gs>
            <a:gs pos="73000">
              <a:schemeClr val="accent1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  <a:lumMod val="75000"/>
                <a:lumOff val="2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F7F86-B9AE-40DB-B6B2-54AB7D2B73F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70104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b="1" i="0" baseline="0">
                <a:solidFill>
                  <a:schemeClr val="tx1"/>
                </a:solidFill>
              </a:defRPr>
            </a:lvl1pPr>
          </a:lstStyle>
          <a:p>
            <a:fld id="{2E0CCEBB-E236-4776-8656-E92DB9B992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885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21.xml"/><Relationship Id="rId7" Type="http://schemas.openxmlformats.org/officeDocument/2006/relationships/tags" Target="../tags/tag125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tags" Target="../tags/tag124.xml"/><Relationship Id="rId5" Type="http://schemas.openxmlformats.org/officeDocument/2006/relationships/tags" Target="../tags/tag123.xml"/><Relationship Id="rId4" Type="http://schemas.openxmlformats.org/officeDocument/2006/relationships/tags" Target="../tags/tag122.xml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7.xml"/><Relationship Id="rId4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image" Target="../media/image6.png"/><Relationship Id="rId5" Type="http://schemas.openxmlformats.org/officeDocument/2006/relationships/tags" Target="../tags/tag68.xml"/><Relationship Id="rId10" Type="http://schemas.openxmlformats.org/officeDocument/2006/relationships/image" Target="../media/image5.png"/><Relationship Id="rId4" Type="http://schemas.openxmlformats.org/officeDocument/2006/relationships/tags" Target="../tags/tag67.xml"/><Relationship Id="rId9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5" Type="http://schemas.openxmlformats.org/officeDocument/2006/relationships/image" Target="../media/image7.png"/><Relationship Id="rId4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13" Type="http://schemas.openxmlformats.org/officeDocument/2006/relationships/image" Target="../media/image5.png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tags" Target="../tags/tag89.xml"/><Relationship Id="rId5" Type="http://schemas.openxmlformats.org/officeDocument/2006/relationships/tags" Target="../tags/tag83.xml"/><Relationship Id="rId10" Type="http://schemas.openxmlformats.org/officeDocument/2006/relationships/tags" Target="../tags/tag88.xml"/><Relationship Id="rId4" Type="http://schemas.openxmlformats.org/officeDocument/2006/relationships/tags" Target="../tags/tag82.xml"/><Relationship Id="rId9" Type="http://schemas.openxmlformats.org/officeDocument/2006/relationships/tags" Target="../tags/tag8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tags" Target="../tags/tag92.xml"/><Relationship Id="rId7" Type="http://schemas.openxmlformats.org/officeDocument/2006/relationships/image" Target="../media/image5.png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94.xml"/><Relationship Id="rId4" Type="http://schemas.openxmlformats.org/officeDocument/2006/relationships/tags" Target="../tags/tag9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02.xml"/><Relationship Id="rId13" Type="http://schemas.openxmlformats.org/officeDocument/2006/relationships/tags" Target="../tags/tag107.xml"/><Relationship Id="rId18" Type="http://schemas.openxmlformats.org/officeDocument/2006/relationships/diagramQuickStyle" Target="../diagrams/quickStyle1.xml"/><Relationship Id="rId3" Type="http://schemas.openxmlformats.org/officeDocument/2006/relationships/tags" Target="../tags/tag97.xml"/><Relationship Id="rId21" Type="http://schemas.microsoft.com/office/2007/relationships/diagramDrawing" Target="../diagrams/drawing1.xml"/><Relationship Id="rId7" Type="http://schemas.openxmlformats.org/officeDocument/2006/relationships/tags" Target="../tags/tag101.xml"/><Relationship Id="rId12" Type="http://schemas.openxmlformats.org/officeDocument/2006/relationships/tags" Target="../tags/tag106.xml"/><Relationship Id="rId17" Type="http://schemas.openxmlformats.org/officeDocument/2006/relationships/diagramLayout" Target="../diagrams/layout1.xml"/><Relationship Id="rId2" Type="http://schemas.openxmlformats.org/officeDocument/2006/relationships/tags" Target="../tags/tag96.xml"/><Relationship Id="rId16" Type="http://schemas.openxmlformats.org/officeDocument/2006/relationships/diagramData" Target="../diagrams/data1.xml"/><Relationship Id="rId20" Type="http://schemas.openxmlformats.org/officeDocument/2006/relationships/image" Target="../media/image8.png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11" Type="http://schemas.openxmlformats.org/officeDocument/2006/relationships/tags" Target="../tags/tag105.xml"/><Relationship Id="rId5" Type="http://schemas.openxmlformats.org/officeDocument/2006/relationships/tags" Target="../tags/tag99.xml"/><Relationship Id="rId15" Type="http://schemas.openxmlformats.org/officeDocument/2006/relationships/slideLayout" Target="../slideLayouts/slideLayout7.xml"/><Relationship Id="rId10" Type="http://schemas.openxmlformats.org/officeDocument/2006/relationships/tags" Target="../tags/tag104.xml"/><Relationship Id="rId19" Type="http://schemas.openxmlformats.org/officeDocument/2006/relationships/diagramColors" Target="../diagrams/colors1.xml"/><Relationship Id="rId4" Type="http://schemas.openxmlformats.org/officeDocument/2006/relationships/tags" Target="../tags/tag98.xml"/><Relationship Id="rId9" Type="http://schemas.openxmlformats.org/officeDocument/2006/relationships/tags" Target="../tags/tag103.xml"/><Relationship Id="rId14" Type="http://schemas.openxmlformats.org/officeDocument/2006/relationships/tags" Target="../tags/tag10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111.xml"/><Relationship Id="rId7" Type="http://schemas.openxmlformats.org/officeDocument/2006/relationships/tags" Target="../tags/tag115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5" Type="http://schemas.openxmlformats.org/officeDocument/2006/relationships/tags" Target="../tags/tag113.xml"/><Relationship Id="rId4" Type="http://schemas.openxmlformats.org/officeDocument/2006/relationships/tags" Target="../tags/tag112.xml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7" name="Picture 15" descr="C:\Users\Ксюшенька\Desktop\ИДИ\самолет2след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7633"/>
          <a:stretch/>
        </p:blipFill>
        <p:spPr bwMode="auto">
          <a:xfrm>
            <a:off x="-11113" y="27384"/>
            <a:ext cx="9155113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16412" y="1412776"/>
            <a:ext cx="7250151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4000" b="1" dirty="0">
                <a:solidFill>
                  <a:prstClr val="white"/>
                </a:solidFill>
              </a:rPr>
              <a:t>Активизация предпринимательской деятельности в университете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6326" y="4198729"/>
            <a:ext cx="443969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>
                <a:solidFill>
                  <a:srgbClr val="002060"/>
                </a:solidFill>
              </a:rPr>
              <a:t>Команда магистров 2 курса и студентов 5 курса кафедры Систем управления энергетикой и промышленными предприятиями</a:t>
            </a:r>
          </a:p>
        </p:txBody>
      </p:sp>
      <p:pic>
        <p:nvPicPr>
          <p:cNvPr id="18" name="Picture 15" descr="C:\Users\Ксюшенька\Desktop\ИДИ\самолет2след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5574" t="26495" r="24844" b="1"/>
          <a:stretch/>
        </p:blipFill>
        <p:spPr bwMode="auto">
          <a:xfrm>
            <a:off x="7452320" y="1844566"/>
            <a:ext cx="1080120" cy="50408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Ксюшенька\Desktop\ИДИ\самолёт 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957392"/>
            <a:ext cx="748588" cy="9361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G:\ИДИ\logo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4" y="44624"/>
            <a:ext cx="876300" cy="723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G:\ИДИ\logo3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836712"/>
            <a:ext cx="1066615" cy="8811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429256" y="6143644"/>
            <a:ext cx="3499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Команда «На взлёт!»</a:t>
            </a:r>
            <a:endParaRPr lang="ru-RU" sz="2800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405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8148E-6 L 0.00017 -0.83773 " pathEditMode="relative" rAng="0" ptsTypes="AA">
                                      <p:cBhvr>
                                        <p:cTn id="6" dur="525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189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xit" presetSubtype="4" fill="hold" nodeType="withEffect">
                                  <p:stCondLst>
                                    <p:cond delay="113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" dur="48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8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ru-RU"/>
            </a:defPPr>
            <a:lvl1pPr algn="ctr">
              <a:lnSpc>
                <a:spcPct val="70000"/>
              </a:lnSpc>
              <a:spcBef>
                <a:spcPct val="0"/>
              </a:spcBef>
              <a:buNone/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prstClr val="white"/>
                </a:solidFill>
              </a:rPr>
              <a:t>Прогрессивная форма обучения</a:t>
            </a:r>
          </a:p>
        </p:txBody>
      </p:sp>
      <p:sp>
        <p:nvSpPr>
          <p:cNvPr id="3" name="Содержимое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51520" y="620688"/>
            <a:ext cx="8229600" cy="612068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 чем приходит клиент?</a:t>
            </a:r>
          </a:p>
          <a:p>
            <a:pPr marL="533400" indent="-533400">
              <a:spcBef>
                <a:spcPts val="1200"/>
              </a:spcBef>
              <a:buFont typeface="Arial" pitchFamily="34" charset="0"/>
              <a:buBlip>
                <a:blip r:embed="rId5"/>
              </a:buBlip>
              <a:tabLst>
                <a:tab pos="533400" algn="l"/>
              </a:tabLst>
            </a:pPr>
            <a:r>
              <a:rPr lang="ru-RU" dirty="0" smtClean="0">
                <a:solidFill>
                  <a:srgbClr val="00297A"/>
                </a:solidFill>
              </a:rPr>
              <a:t>Желание повышать квалификацию персонала</a:t>
            </a:r>
            <a:br>
              <a:rPr lang="ru-RU" dirty="0" smtClean="0">
                <a:solidFill>
                  <a:srgbClr val="00297A"/>
                </a:solidFill>
              </a:rPr>
            </a:br>
            <a:r>
              <a:rPr lang="ru-RU" dirty="0" smtClean="0">
                <a:solidFill>
                  <a:srgbClr val="00297A"/>
                </a:solidFill>
              </a:rPr>
              <a:t>без отрыва от работы</a:t>
            </a:r>
          </a:p>
          <a:p>
            <a:pPr>
              <a:buFont typeface="Arial" pitchFamily="34" charset="0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Что дает клиенту центр «Бизнес мечты»?</a:t>
            </a:r>
          </a:p>
          <a:p>
            <a:pPr marL="533400" indent="-533400">
              <a:buFont typeface="Arial" pitchFamily="34" charset="0"/>
              <a:buBlip>
                <a:blip r:embed="rId5"/>
              </a:buBlip>
            </a:pPr>
            <a:r>
              <a:rPr lang="ru-RU" dirty="0" smtClean="0">
                <a:solidFill>
                  <a:srgbClr val="00297A"/>
                </a:solidFill>
              </a:rPr>
              <a:t>Онлайн обучение</a:t>
            </a:r>
          </a:p>
          <a:p>
            <a:pPr marL="533400" indent="-533400">
              <a:buFont typeface="Arial" pitchFamily="34" charset="0"/>
              <a:buBlip>
                <a:blip r:embed="rId5"/>
              </a:buBlip>
            </a:pPr>
            <a:r>
              <a:rPr lang="ru-RU" dirty="0" err="1" smtClean="0">
                <a:solidFill>
                  <a:srgbClr val="00297A"/>
                </a:solidFill>
              </a:rPr>
              <a:t>Клиенто</a:t>
            </a:r>
            <a:r>
              <a:rPr lang="ru-RU" dirty="0" smtClean="0">
                <a:solidFill>
                  <a:srgbClr val="00297A"/>
                </a:solidFill>
              </a:rPr>
              <a:t>-ориентированное обучение</a:t>
            </a:r>
          </a:p>
          <a:p>
            <a:pPr marL="533400" indent="-533400">
              <a:buFont typeface="Arial" pitchFamily="34" charset="0"/>
              <a:buBlip>
                <a:blip r:embed="rId5"/>
              </a:buBlip>
            </a:pPr>
            <a:r>
              <a:rPr lang="ru-RU" dirty="0" smtClean="0">
                <a:solidFill>
                  <a:srgbClr val="00297A"/>
                </a:solidFill>
              </a:rPr>
              <a:t>Электронные учебные материалы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Какой результат получает клиент?</a:t>
            </a:r>
          </a:p>
          <a:p>
            <a:pPr marL="533400" indent="-533400">
              <a:buFont typeface="Arial" pitchFamily="34" charset="0"/>
              <a:buBlip>
                <a:blip r:embed="rId5"/>
              </a:buBlip>
              <a:tabLst>
                <a:tab pos="533400" algn="l"/>
              </a:tabLst>
            </a:pPr>
            <a:r>
              <a:rPr lang="ru-RU" dirty="0" smtClean="0">
                <a:solidFill>
                  <a:srgbClr val="00297A"/>
                </a:solidFill>
              </a:rPr>
              <a:t>Совершенствование компетенций сотрудников</a:t>
            </a:r>
          </a:p>
          <a:p>
            <a:pPr>
              <a:spcBef>
                <a:spcPts val="1200"/>
              </a:spcBef>
              <a:buFont typeface="Arial" pitchFamily="34" charset="0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Какой результат получает центр «Бизнес мечты»?</a:t>
            </a:r>
          </a:p>
          <a:p>
            <a:pPr marL="533400" indent="-533400">
              <a:buFont typeface="Arial" pitchFamily="34" charset="0"/>
              <a:buBlip>
                <a:blip r:embed="rId5"/>
              </a:buBlip>
            </a:pPr>
            <a:r>
              <a:rPr lang="ru-RU" dirty="0" smtClean="0">
                <a:solidFill>
                  <a:srgbClr val="00297A"/>
                </a:solidFill>
              </a:rPr>
              <a:t>Доходы</a:t>
            </a:r>
          </a:p>
          <a:p>
            <a:pPr marL="533400" indent="-533400">
              <a:buFont typeface="Arial" pitchFamily="34" charset="0"/>
              <a:buBlip>
                <a:blip r:embed="rId5"/>
              </a:buBlip>
            </a:pPr>
            <a:r>
              <a:rPr lang="ru-RU" dirty="0" smtClean="0">
                <a:solidFill>
                  <a:srgbClr val="00297A"/>
                </a:solidFill>
              </a:rPr>
              <a:t>Крепкие деловые отношения с клиентом</a:t>
            </a:r>
          </a:p>
          <a:p>
            <a:pPr marL="533400" indent="-533400">
              <a:buFont typeface="Arial" pitchFamily="34" charset="0"/>
              <a:buBlip>
                <a:blip r:embed="rId5"/>
              </a:buBlip>
            </a:pPr>
            <a:r>
              <a:rPr lang="ru-RU" dirty="0" smtClean="0">
                <a:solidFill>
                  <a:srgbClr val="00297A"/>
                </a:solidFill>
              </a:rPr>
              <a:t>Потенциальные инвесторы</a:t>
            </a:r>
          </a:p>
          <a:p>
            <a:pPr>
              <a:buFont typeface="Arial" pitchFamily="34" charset="0"/>
              <a:buNone/>
            </a:pPr>
            <a:endParaRPr lang="ru-RU" b="1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CEBB-E236-4776-8656-E92DB9B9926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38001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013683"/>
            <a:ext cx="5400600" cy="28443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Скругленный прямоугольник 17"/>
          <p:cNvSpPr/>
          <p:nvPr>
            <p:custDataLst>
              <p:tags r:id="rId2"/>
            </p:custDataLst>
          </p:nvPr>
        </p:nvSpPr>
        <p:spPr>
          <a:xfrm>
            <a:off x="683568" y="1268760"/>
            <a:ext cx="7920880" cy="2736304"/>
          </a:xfrm>
          <a:prstGeom prst="roundRect">
            <a:avLst/>
          </a:prstGeom>
          <a:noFill/>
          <a:ln w="34925">
            <a:solidFill>
              <a:srgbClr val="0070C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8064A2">
                  <a:lumMod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ru-RU" sz="4000" b="1" dirty="0">
                <a:solidFill>
                  <a:schemeClr val="bg1"/>
                </a:solidFill>
              </a:rPr>
              <a:t>Структура центра</a:t>
            </a:r>
          </a:p>
        </p:txBody>
      </p:sp>
      <p:sp>
        <p:nvSpPr>
          <p:cNvPr id="16" name="Скругленный прямоугольник 15"/>
          <p:cNvSpPr/>
          <p:nvPr>
            <p:custDataLst>
              <p:tags r:id="rId3"/>
            </p:custDataLst>
          </p:nvPr>
        </p:nvSpPr>
        <p:spPr>
          <a:xfrm>
            <a:off x="1475656" y="3717032"/>
            <a:ext cx="2736304" cy="1008112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</a:rPr>
              <a:t>Комиссия отбора</a:t>
            </a:r>
            <a:endParaRPr lang="ru-RU" sz="2000" b="1" dirty="0">
              <a:solidFill>
                <a:prstClr val="white"/>
              </a:solidFill>
            </a:endParaRPr>
          </a:p>
        </p:txBody>
      </p:sp>
      <p:sp>
        <p:nvSpPr>
          <p:cNvPr id="17" name="Скругленный прямоугольник 16"/>
          <p:cNvSpPr/>
          <p:nvPr>
            <p:custDataLst>
              <p:tags r:id="rId4"/>
            </p:custDataLst>
          </p:nvPr>
        </p:nvSpPr>
        <p:spPr>
          <a:xfrm>
            <a:off x="5004048" y="3717032"/>
            <a:ext cx="2736304" cy="1008112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</a:rPr>
              <a:t>Консультанты</a:t>
            </a:r>
            <a:endParaRPr lang="ru-RU" sz="2000" b="1" dirty="0">
              <a:solidFill>
                <a:prstClr val="white"/>
              </a:solidFill>
            </a:endParaRPr>
          </a:p>
        </p:txBody>
      </p:sp>
      <p:sp>
        <p:nvSpPr>
          <p:cNvPr id="20" name="Скругленный прямоугольник 19"/>
          <p:cNvSpPr/>
          <p:nvPr>
            <p:custDataLst>
              <p:tags r:id="rId5"/>
            </p:custDataLst>
          </p:nvPr>
        </p:nvSpPr>
        <p:spPr>
          <a:xfrm>
            <a:off x="5940152" y="2276872"/>
            <a:ext cx="2520280" cy="1008112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</a:rPr>
              <a:t>Юридический отдел</a:t>
            </a:r>
          </a:p>
        </p:txBody>
      </p:sp>
      <p:sp>
        <p:nvSpPr>
          <p:cNvPr id="22" name="Скругленный прямоугольник 21"/>
          <p:cNvSpPr/>
          <p:nvPr>
            <p:custDataLst>
              <p:tags r:id="rId6"/>
            </p:custDataLst>
          </p:nvPr>
        </p:nvSpPr>
        <p:spPr>
          <a:xfrm>
            <a:off x="3411488" y="1340768"/>
            <a:ext cx="2672680" cy="1008112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</a:rPr>
              <a:t>Администрация</a:t>
            </a:r>
          </a:p>
        </p:txBody>
      </p:sp>
      <p:sp>
        <p:nvSpPr>
          <p:cNvPr id="23" name="Скругленный прямоугольник 22"/>
          <p:cNvSpPr/>
          <p:nvPr>
            <p:custDataLst>
              <p:tags r:id="rId7"/>
            </p:custDataLst>
          </p:nvPr>
        </p:nvSpPr>
        <p:spPr>
          <a:xfrm>
            <a:off x="827584" y="2276872"/>
            <a:ext cx="2672680" cy="1008112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</a:rPr>
              <a:t>Бухгалтерия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87824" y="5036983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Международная Виртуальная  Лаборатория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CEBB-E236-4776-8656-E92DB9B9926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661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рсенал\Desktop\pautin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547664" y="332656"/>
            <a:ext cx="6120680" cy="6120680"/>
          </a:xfrm>
          <a:prstGeom prst="rect">
            <a:avLst/>
          </a:prstGeom>
          <a:noFill/>
        </p:spPr>
      </p:pic>
      <p:grpSp>
        <p:nvGrpSpPr>
          <p:cNvPr id="2" name="Группа 5"/>
          <p:cNvGrpSpPr/>
          <p:nvPr/>
        </p:nvGrpSpPr>
        <p:grpSpPr>
          <a:xfrm>
            <a:off x="893912" y="4365104"/>
            <a:ext cx="2030015" cy="1218009"/>
            <a:chOff x="3149500" y="1984"/>
            <a:chExt cx="2030015" cy="1218009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149500" y="1984"/>
              <a:ext cx="2030015" cy="1218009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ts val="1800"/>
                </a:spcBef>
              </a:pPr>
              <a:r>
                <a:rPr lang="ru-RU" b="1" dirty="0" err="1">
                  <a:solidFill>
                    <a:prstClr val="white"/>
                  </a:solidFill>
                </a:rPr>
                <a:t>Бизнес-структуры</a:t>
              </a:r>
              <a:endParaRPr lang="ru-RU" b="1" dirty="0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149500" y="1984"/>
              <a:ext cx="2030015" cy="12180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9070" tIns="179070" rIns="179070" bIns="179070" numCol="1" spcCol="1270" anchor="ctr" anchorCtr="0">
              <a:noAutofit/>
            </a:bodyPr>
            <a:lstStyle/>
            <a:p>
              <a:pPr algn="ctr" defTabSz="2089150">
                <a:lnSpc>
                  <a:spcPct val="90000"/>
                </a:lnSpc>
                <a:spcBef>
                  <a:spcPts val="1800"/>
                </a:spcBef>
                <a:spcAft>
                  <a:spcPct val="35000"/>
                </a:spcAft>
              </a:pPr>
              <a:endParaRPr lang="ru-RU" sz="4700" b="1">
                <a:solidFill>
                  <a:prstClr val="white"/>
                </a:solidFill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6156176" y="4365104"/>
            <a:ext cx="2030015" cy="121800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1800"/>
              </a:spcBef>
            </a:pPr>
            <a:r>
              <a:rPr lang="ru-RU" b="1" dirty="0">
                <a:solidFill>
                  <a:prstClr val="white"/>
                </a:solidFill>
              </a:rPr>
              <a:t>Государственные органы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173888" y="980728"/>
            <a:ext cx="2030015" cy="121800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1800"/>
              </a:spcBef>
            </a:pPr>
            <a:r>
              <a:rPr lang="ru-RU" b="1" dirty="0">
                <a:solidFill>
                  <a:prstClr val="white"/>
                </a:solidFill>
              </a:rPr>
              <a:t>Преподаватели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893912" y="980728"/>
            <a:ext cx="2030015" cy="121800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1800"/>
              </a:spcBef>
            </a:pPr>
            <a:r>
              <a:rPr lang="ru-RU" b="1" dirty="0">
                <a:solidFill>
                  <a:prstClr val="white"/>
                </a:solidFill>
              </a:rPr>
              <a:t>Студенческая  среда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43808" y="2692077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Международная Виртуальная Лаборатория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CEBB-E236-4776-8656-E92DB9B9926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681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187624" y="3501008"/>
            <a:ext cx="6984776" cy="1051316"/>
          </a:xfrm>
          <a:prstGeom prst="ellipse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Овал 20"/>
          <p:cNvSpPr/>
          <p:nvPr/>
        </p:nvSpPr>
        <p:spPr>
          <a:xfrm>
            <a:off x="4860032" y="3501008"/>
            <a:ext cx="1872208" cy="1872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Внешние  источники</a:t>
            </a:r>
          </a:p>
        </p:txBody>
      </p:sp>
      <p:sp>
        <p:nvSpPr>
          <p:cNvPr id="18" name="Овал 17"/>
          <p:cNvSpPr/>
          <p:nvPr/>
        </p:nvSpPr>
        <p:spPr>
          <a:xfrm>
            <a:off x="2555776" y="3501185"/>
            <a:ext cx="2016224" cy="194403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Внутренние источники</a:t>
            </a:r>
          </a:p>
        </p:txBody>
      </p:sp>
      <p:sp>
        <p:nvSpPr>
          <p:cNvPr id="9" name=" 9"/>
          <p:cNvSpPr/>
          <p:nvPr/>
        </p:nvSpPr>
        <p:spPr>
          <a:xfrm>
            <a:off x="611560" y="3429000"/>
            <a:ext cx="8028384" cy="2880320"/>
          </a:xfrm>
          <a:prstGeom prst="funnel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TextBox 23"/>
          <p:cNvSpPr txBox="1"/>
          <p:nvPr/>
        </p:nvSpPr>
        <p:spPr>
          <a:xfrm>
            <a:off x="2771800" y="5426060"/>
            <a:ext cx="3765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Центр «Бизнес мечты»</a:t>
            </a:r>
          </a:p>
        </p:txBody>
      </p:sp>
      <p:grpSp>
        <p:nvGrpSpPr>
          <p:cNvPr id="2" name="Группа 15"/>
          <p:cNvGrpSpPr/>
          <p:nvPr/>
        </p:nvGrpSpPr>
        <p:grpSpPr>
          <a:xfrm>
            <a:off x="216024" y="836992"/>
            <a:ext cx="4860032" cy="2520000"/>
            <a:chOff x="216024" y="404664"/>
            <a:chExt cx="4860032" cy="2520000"/>
          </a:xfrm>
        </p:grpSpPr>
        <p:sp>
          <p:nvSpPr>
            <p:cNvPr id="12" name="Овал 11"/>
            <p:cNvSpPr/>
            <p:nvPr/>
          </p:nvSpPr>
          <p:spPr>
            <a:xfrm>
              <a:off x="216024" y="404664"/>
              <a:ext cx="4860032" cy="25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6" name="Прямоугольник 5"/>
            <p:cNvSpPr/>
            <p:nvPr/>
          </p:nvSpPr>
          <p:spPr>
            <a:xfrm>
              <a:off x="642910" y="880381"/>
              <a:ext cx="4155441" cy="18174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Tx/>
                <a:buAutoNum type="arabicPeriod"/>
              </a:pPr>
              <a:r>
                <a:rPr lang="ru-RU" sz="1900" dirty="0">
                  <a:solidFill>
                    <a:prstClr val="white"/>
                  </a:solidFill>
                </a:rPr>
                <a:t>Оплата обучения клиентами</a:t>
              </a:r>
            </a:p>
            <a:p>
              <a:pPr marL="342900" indent="-342900">
                <a:buFontTx/>
                <a:buAutoNum type="arabicPeriod"/>
              </a:pPr>
              <a:r>
                <a:rPr lang="ru-RU" sz="1900" dirty="0">
                  <a:solidFill>
                    <a:prstClr val="white"/>
                  </a:solidFill>
                </a:rPr>
                <a:t>% прибыли действующего бизнеса</a:t>
              </a:r>
            </a:p>
            <a:p>
              <a:pPr marL="342900" indent="-342900">
                <a:buFontTx/>
                <a:buAutoNum type="arabicPeriod"/>
              </a:pPr>
              <a:r>
                <a:rPr lang="ru-RU" sz="1900" dirty="0">
                  <a:solidFill>
                    <a:prstClr val="white"/>
                  </a:solidFill>
                </a:rPr>
                <a:t>Выручка от услуг для бизнеса</a:t>
              </a:r>
            </a:p>
            <a:p>
              <a:pPr marL="342900" indent="-342900">
                <a:buFontTx/>
                <a:buAutoNum type="arabicPeriod"/>
              </a:pPr>
              <a:r>
                <a:rPr lang="ru-RU" sz="1900" dirty="0">
                  <a:solidFill>
                    <a:prstClr val="white"/>
                  </a:solidFill>
                </a:rPr>
                <a:t>Выручка от сдачи в аренду  активов</a:t>
              </a:r>
            </a:p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dirty="0">
                  <a:solidFill>
                    <a:prstClr val="black"/>
                  </a:solidFill>
                </a:rPr>
                <a:t> </a:t>
              </a:r>
            </a:p>
          </p:txBody>
        </p:sp>
      </p:grpSp>
      <p:grpSp>
        <p:nvGrpSpPr>
          <p:cNvPr id="3" name="Группа 13"/>
          <p:cNvGrpSpPr/>
          <p:nvPr/>
        </p:nvGrpSpPr>
        <p:grpSpPr>
          <a:xfrm>
            <a:off x="5220072" y="1053016"/>
            <a:ext cx="3663280" cy="2088232"/>
            <a:chOff x="5220072" y="620688"/>
            <a:chExt cx="3663280" cy="2088232"/>
          </a:xfrm>
        </p:grpSpPr>
        <p:sp>
          <p:nvSpPr>
            <p:cNvPr id="10" name="Овал 9"/>
            <p:cNvSpPr/>
            <p:nvPr/>
          </p:nvSpPr>
          <p:spPr>
            <a:xfrm>
              <a:off x="5220072" y="620688"/>
              <a:ext cx="3663280" cy="2088232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8" name="Прямоугольник 7"/>
            <p:cNvSpPr/>
            <p:nvPr/>
          </p:nvSpPr>
          <p:spPr>
            <a:xfrm>
              <a:off x="5395528" y="1191234"/>
              <a:ext cx="3487824" cy="9694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900" dirty="0">
                  <a:solidFill>
                    <a:prstClr val="white"/>
                  </a:solidFill>
                </a:rPr>
                <a:t>1. Формирование фонда поддержки предпринимательства</a:t>
              </a:r>
            </a:p>
          </p:txBody>
        </p:sp>
      </p:grpSp>
      <p:sp>
        <p:nvSpPr>
          <p:cNvPr id="13" name="Заголовок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-171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70000"/>
              </a:lnSpc>
              <a:spcBef>
                <a:spcPct val="0"/>
              </a:spcBef>
              <a:buNone/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prstClr val="white"/>
                </a:solidFill>
              </a:rPr>
              <a:t>Источники финансирования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CEBB-E236-4776-8656-E92DB9B9926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078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59259E-6 L 0.0934 -2.59259E-6 C 0.13542 -2.59259E-6 0.18698 0.10278 0.18698 0.18635 L 0.18698 0.37292 " pathEditMode="relative" rAng="0" ptsTypes="FfFF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40" y="18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59259E-6 L -0.09236 -2.59259E-6 C -0.13368 -2.59259E-6 -0.18455 0.10278 -0.18455 0.18635 L -0.18455 0.37292 " pathEditMode="relative" rAng="0" ptsTypes="FfFF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36" y="18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2051720" y="5301208"/>
            <a:ext cx="5112568" cy="129614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051720" y="3933056"/>
            <a:ext cx="5112568" cy="129614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051720" y="2564904"/>
            <a:ext cx="5112568" cy="129614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Показатели эффективности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635126" y="2636838"/>
          <a:ext cx="3986213" cy="989012"/>
        </p:xfrm>
        <a:graphic>
          <a:graphicData uri="http://schemas.openxmlformats.org/presentationml/2006/ole">
            <p:oleObj spid="_x0000_s1026" name="Формула" r:id="rId4" imgW="1587240" imgH="3934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243042" y="4077196"/>
          <a:ext cx="114300" cy="215900"/>
        </p:xfrm>
        <a:graphic>
          <a:graphicData uri="http://schemas.openxmlformats.org/presentationml/2006/ole">
            <p:oleObj spid="_x0000_s1027" name="Формула" r:id="rId5" imgW="114120" imgH="2156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ph idx="1"/>
          </p:nvPr>
        </p:nvGraphicFramePr>
        <p:xfrm>
          <a:off x="3224089" y="4149725"/>
          <a:ext cx="2871787" cy="987425"/>
        </p:xfrm>
        <a:graphic>
          <a:graphicData uri="http://schemas.openxmlformats.org/presentationml/2006/ole">
            <p:oleObj spid="_x0000_s1028" name="Формула" r:id="rId6" imgW="1218960" imgH="4190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198564" y="5445125"/>
          <a:ext cx="4878387" cy="928688"/>
        </p:xfrm>
        <a:graphic>
          <a:graphicData uri="http://schemas.openxmlformats.org/presentationml/2006/ole">
            <p:oleObj spid="_x0000_s1029" name="Формула" r:id="rId7" imgW="2070000" imgH="393480" progId="Equation.3">
              <p:embed/>
            </p:oleObj>
          </a:graphicData>
        </a:graphic>
      </p:graphicFrame>
      <p:sp>
        <p:nvSpPr>
          <p:cNvPr id="21" name="Скругленный прямоугольник 20"/>
          <p:cNvSpPr/>
          <p:nvPr/>
        </p:nvSpPr>
        <p:spPr>
          <a:xfrm>
            <a:off x="2051720" y="1196752"/>
            <a:ext cx="5112568" cy="129614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</a:rPr>
              <a:t>Дисконтированная ЧП</a:t>
            </a:r>
          </a:p>
        </p:txBody>
      </p:sp>
      <p:sp>
        <p:nvSpPr>
          <p:cNvPr id="1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7010400" y="6421461"/>
            <a:ext cx="2133600" cy="365125"/>
          </a:xfrm>
        </p:spPr>
        <p:txBody>
          <a:bodyPr/>
          <a:lstStyle/>
          <a:p>
            <a:fld id="{2E0CCEBB-E236-4776-8656-E92DB9B9926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87624"/>
            <a:ext cx="7178012" cy="37804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2195736" y="3068960"/>
            <a:ext cx="51635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</a:rPr>
              <a:t>Спасибо за внимание!</a:t>
            </a:r>
          </a:p>
        </p:txBody>
      </p:sp>
      <p:pic>
        <p:nvPicPr>
          <p:cNvPr id="5" name="Picture 8" descr="C:\Users\Ксюшенька\Desktop\ИДИ\самолёт 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12024">
            <a:off x="-1252384" y="5999630"/>
            <a:ext cx="748588" cy="9361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CEBB-E236-4776-8656-E92DB9B9926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207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0047 L 0.30521 -0.25047 C 0.36823 -0.30047 0.46164 -0.38612 0.55556 -0.47894 C 0.66268 -0.58426 0.74723 -0.67385 0.80295 -0.74051 L 1.07257 -1.05602 " pathEditMode="relative" rAng="3216512" ptsTypes="FffFF">
                                      <p:cBhvr>
                                        <p:cTn id="6" dur="4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844" y="-5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CEBB-E236-4776-8656-E92DB9B9926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285860"/>
            <a:ext cx="2275623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Агранович</a:t>
            </a:r>
            <a:r>
              <a:rPr lang="ru-RU" dirty="0" smtClean="0"/>
              <a:t> Михаил </a:t>
            </a:r>
            <a:endParaRPr lang="ru-RU" dirty="0" smtClean="0"/>
          </a:p>
          <a:p>
            <a:r>
              <a:rPr lang="ru-RU" dirty="0" err="1" smtClean="0"/>
              <a:t>Аликин</a:t>
            </a:r>
            <a:r>
              <a:rPr lang="ru-RU" dirty="0" smtClean="0"/>
              <a:t> Денис</a:t>
            </a:r>
          </a:p>
          <a:p>
            <a:r>
              <a:rPr lang="ru-RU" dirty="0" smtClean="0"/>
              <a:t>Акименко Александр</a:t>
            </a:r>
          </a:p>
          <a:p>
            <a:r>
              <a:rPr lang="ru-RU" dirty="0" err="1" smtClean="0"/>
              <a:t>Галимов</a:t>
            </a:r>
            <a:r>
              <a:rPr lang="ru-RU" dirty="0" smtClean="0"/>
              <a:t> </a:t>
            </a:r>
            <a:r>
              <a:rPr lang="ru-RU" dirty="0" smtClean="0"/>
              <a:t>Артем</a:t>
            </a:r>
          </a:p>
          <a:p>
            <a:r>
              <a:rPr lang="ru-RU" dirty="0" err="1" smtClean="0"/>
              <a:t>Дворцова</a:t>
            </a:r>
            <a:r>
              <a:rPr lang="ru-RU" dirty="0" smtClean="0"/>
              <a:t> Ксения</a:t>
            </a:r>
          </a:p>
          <a:p>
            <a:r>
              <a:rPr lang="ru-RU" dirty="0" smtClean="0"/>
              <a:t>Ковалев </a:t>
            </a:r>
            <a:r>
              <a:rPr lang="ru-RU" dirty="0" err="1" smtClean="0"/>
              <a:t>Олежа</a:t>
            </a:r>
            <a:endParaRPr lang="ru-RU" dirty="0" smtClean="0"/>
          </a:p>
          <a:p>
            <a:r>
              <a:rPr lang="ru-RU" dirty="0" err="1" smtClean="0"/>
              <a:t>Конькова</a:t>
            </a:r>
            <a:r>
              <a:rPr lang="ru-RU" dirty="0" smtClean="0"/>
              <a:t> Ксения</a:t>
            </a:r>
          </a:p>
          <a:p>
            <a:r>
              <a:rPr lang="ru-RU" dirty="0" smtClean="0"/>
              <a:t>Макарова Дарья</a:t>
            </a:r>
          </a:p>
          <a:p>
            <a:r>
              <a:rPr lang="ru-RU" dirty="0" smtClean="0"/>
              <a:t>Орлов Никита</a:t>
            </a:r>
          </a:p>
          <a:p>
            <a:r>
              <a:rPr lang="ru-RU" dirty="0" err="1" smtClean="0"/>
              <a:t>Радостева</a:t>
            </a:r>
            <a:r>
              <a:rPr lang="ru-RU" dirty="0" smtClean="0"/>
              <a:t> Алина</a:t>
            </a:r>
          </a:p>
          <a:p>
            <a:r>
              <a:rPr lang="ru-RU" dirty="0" err="1" smtClean="0"/>
              <a:t>Устьянцева</a:t>
            </a:r>
            <a:r>
              <a:rPr lang="ru-RU" dirty="0" smtClean="0"/>
              <a:t> Арина</a:t>
            </a:r>
          </a:p>
          <a:p>
            <a:r>
              <a:rPr lang="ru-RU" dirty="0" smtClean="0"/>
              <a:t>Углов Дмитрий</a:t>
            </a:r>
          </a:p>
          <a:p>
            <a:r>
              <a:rPr lang="ru-RU" dirty="0" smtClean="0"/>
              <a:t>Часова </a:t>
            </a:r>
            <a:r>
              <a:rPr lang="ru-RU" dirty="0" smtClean="0"/>
              <a:t>Ольга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85728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Участники</a:t>
            </a:r>
            <a:endParaRPr lang="ru-RU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5496" y="692696"/>
            <a:ext cx="9073008" cy="1152128"/>
          </a:xfrm>
          <a:prstGeom prst="rect">
            <a:avLst/>
          </a:prstGeom>
          <a:ln>
            <a:noFill/>
          </a:ln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buFont typeface="Arial" pitchFamily="34" charset="0"/>
              <a:buBlip>
                <a:blip r:embed="rId10"/>
              </a:buBlip>
            </a:pPr>
            <a:r>
              <a:rPr lang="ru-RU" sz="2600" b="1" dirty="0" smtClean="0">
                <a:solidFill>
                  <a:srgbClr val="00297A"/>
                </a:solidFill>
              </a:rPr>
              <a:t>Перспектива развития </a:t>
            </a:r>
            <a:r>
              <a:rPr lang="ru-RU" sz="2600" b="1" dirty="0" err="1" smtClean="0">
                <a:solidFill>
                  <a:srgbClr val="00297A"/>
                </a:solidFill>
              </a:rPr>
              <a:t>УрФУ</a:t>
            </a:r>
            <a:r>
              <a:rPr lang="ru-RU" sz="2600" b="1" dirty="0" smtClean="0">
                <a:solidFill>
                  <a:srgbClr val="00297A"/>
                </a:solidFill>
              </a:rPr>
              <a:t> – переход на самоокупаемость</a:t>
            </a:r>
          </a:p>
          <a:p>
            <a:pPr marL="533400" indent="-533400">
              <a:buFont typeface="Arial" pitchFamily="34" charset="0"/>
              <a:buBlip>
                <a:blip r:embed="rId10"/>
              </a:buBlip>
            </a:pPr>
            <a:r>
              <a:rPr lang="ru-RU" sz="2600" b="1" dirty="0">
                <a:solidFill>
                  <a:srgbClr val="00297A"/>
                </a:solidFill>
              </a:rPr>
              <a:t>Университет обладает широким спектром ресурсов</a:t>
            </a:r>
          </a:p>
          <a:p>
            <a:pPr>
              <a:buFont typeface="Arial" pitchFamily="34" charset="0"/>
              <a:buBlip>
                <a:blip r:embed="rId11"/>
              </a:buBlip>
            </a:pPr>
            <a:endParaRPr lang="ru-RU" sz="3000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>
            <p:custDataLst>
              <p:tags r:id="rId3"/>
            </p:custDataLst>
          </p:nvPr>
        </p:nvSpPr>
        <p:spPr>
          <a:xfrm>
            <a:off x="699458" y="6021288"/>
            <a:ext cx="77609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00297A"/>
                </a:solidFill>
              </a:rPr>
              <a:t>УрФУ</a:t>
            </a:r>
            <a:r>
              <a:rPr lang="ru-RU" sz="2400" b="1" dirty="0">
                <a:solidFill>
                  <a:srgbClr val="00297A"/>
                </a:solidFill>
              </a:rPr>
              <a:t> – точка роста новых эффективных малых предприятий и развития крупных предприятий </a:t>
            </a:r>
          </a:p>
        </p:txBody>
      </p:sp>
      <p:sp>
        <p:nvSpPr>
          <p:cNvPr id="5" name="Скругленный прямоугольник 4"/>
          <p:cNvSpPr/>
          <p:nvPr>
            <p:custDataLst>
              <p:tags r:id="rId4"/>
            </p:custDataLst>
          </p:nvPr>
        </p:nvSpPr>
        <p:spPr>
          <a:xfrm>
            <a:off x="125194" y="1678669"/>
            <a:ext cx="2679104" cy="374441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</a:rPr>
              <a:t>Большое количество непрофильных активов</a:t>
            </a:r>
            <a:r>
              <a:rPr lang="ru-RU" sz="2400" dirty="0">
                <a:solidFill>
                  <a:prstClr val="white"/>
                </a:solidFill>
              </a:rPr>
              <a:t>, используемых неэффективно или недостаточно эффективно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8" name="Скругленный прямоугольник 7"/>
          <p:cNvSpPr/>
          <p:nvPr>
            <p:custDataLst>
              <p:tags r:id="rId5"/>
            </p:custDataLst>
          </p:nvPr>
        </p:nvSpPr>
        <p:spPr>
          <a:xfrm>
            <a:off x="2912310" y="1678669"/>
            <a:ext cx="3312368" cy="374441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</a:rPr>
              <a:t>Административные, юридические, маркетинговые ресурсы</a:t>
            </a:r>
          </a:p>
        </p:txBody>
      </p:sp>
      <p:sp>
        <p:nvSpPr>
          <p:cNvPr id="9" name="Скругленный прямоугольник 8"/>
          <p:cNvSpPr/>
          <p:nvPr>
            <p:custDataLst>
              <p:tags r:id="rId6"/>
            </p:custDataLst>
          </p:nvPr>
        </p:nvSpPr>
        <p:spPr>
          <a:xfrm>
            <a:off x="6332690" y="1700808"/>
            <a:ext cx="2679104" cy="374441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</a:rPr>
              <a:t>Преподаватели имеют уникальные компетенции в сфере бизнес-консалтинга</a:t>
            </a:r>
          </a:p>
        </p:txBody>
      </p:sp>
      <p:sp>
        <p:nvSpPr>
          <p:cNvPr id="10" name="Стрелка вниз 9"/>
          <p:cNvSpPr/>
          <p:nvPr>
            <p:custDataLst>
              <p:tags r:id="rId7"/>
            </p:custDataLst>
          </p:nvPr>
        </p:nvSpPr>
        <p:spPr>
          <a:xfrm>
            <a:off x="3491880" y="5589240"/>
            <a:ext cx="2232248" cy="432048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prstClr val="white"/>
                </a:solidFill>
              </a:rPr>
              <a:t>Введение</a:t>
            </a:r>
            <a:endParaRPr lang="ru-RU" sz="4000" b="1" dirty="0">
              <a:solidFill>
                <a:prstClr val="white"/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CEBB-E236-4776-8656-E92DB9B9926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92255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prstClr val="white"/>
                </a:solidFill>
              </a:rPr>
              <a:t>Почему не работают</a:t>
            </a:r>
            <a:r>
              <a:rPr lang="en-US" sz="4000" b="1" dirty="0" smtClean="0">
                <a:solidFill>
                  <a:prstClr val="white"/>
                </a:solidFill>
              </a:rPr>
              <a:t> </a:t>
            </a:r>
            <a:r>
              <a:rPr lang="ru-RU" sz="4000" b="1" dirty="0" smtClean="0">
                <a:solidFill>
                  <a:prstClr val="white"/>
                </a:solidFill>
              </a:rPr>
              <a:t>существующие</a:t>
            </a:r>
            <a:br>
              <a:rPr lang="ru-RU" sz="4000" b="1" dirty="0" smtClean="0">
                <a:solidFill>
                  <a:prstClr val="white"/>
                </a:solidFill>
              </a:rPr>
            </a:br>
            <a:r>
              <a:rPr lang="ru-RU" sz="4000" b="1" dirty="0" smtClean="0">
                <a:solidFill>
                  <a:prstClr val="white"/>
                </a:solidFill>
              </a:rPr>
              <a:t>бизнес-инкубаторы?</a:t>
            </a:r>
            <a:endParaRPr lang="ru-RU" sz="4000" b="1" dirty="0">
              <a:solidFill>
                <a:prstClr val="white"/>
              </a:solidFill>
            </a:endParaRPr>
          </a:p>
        </p:txBody>
      </p:sp>
      <p:sp>
        <p:nvSpPr>
          <p:cNvPr id="3" name="Объект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51520" y="1561653"/>
            <a:ext cx="8229600" cy="395557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5963" indent="-715963">
              <a:spcBef>
                <a:spcPts val="900"/>
              </a:spcBef>
              <a:buClr>
                <a:srgbClr val="C00000"/>
              </a:buClr>
              <a:buFont typeface="Arial" pitchFamily="34" charset="0"/>
              <a:buBlip>
                <a:blip r:embed="rId5"/>
              </a:buBlip>
              <a:tabLst>
                <a:tab pos="715963" algn="l"/>
              </a:tabLst>
            </a:pPr>
            <a:r>
              <a:rPr lang="ru-RU" dirty="0" smtClean="0">
                <a:solidFill>
                  <a:srgbClr val="000060"/>
                </a:solidFill>
              </a:rPr>
              <a:t>Проект не сопровождается после оформления бизнес-плана</a:t>
            </a:r>
          </a:p>
          <a:p>
            <a:pPr marL="715963" indent="-715963">
              <a:spcBef>
                <a:spcPts val="900"/>
              </a:spcBef>
              <a:buClr>
                <a:srgbClr val="C00000"/>
              </a:buClr>
              <a:buFont typeface="Arial" pitchFamily="34" charset="0"/>
              <a:buBlip>
                <a:blip r:embed="rId5"/>
              </a:buBlip>
              <a:tabLst>
                <a:tab pos="715963" algn="l"/>
              </a:tabLst>
            </a:pPr>
            <a:r>
              <a:rPr lang="ru-RU" dirty="0" smtClean="0">
                <a:solidFill>
                  <a:srgbClr val="000060"/>
                </a:solidFill>
              </a:rPr>
              <a:t>Нет достаточной ресурсной поддержки со стороны университета</a:t>
            </a:r>
          </a:p>
          <a:p>
            <a:pPr marL="715963" indent="-715963">
              <a:spcBef>
                <a:spcPts val="900"/>
              </a:spcBef>
              <a:buClr>
                <a:srgbClr val="C00000"/>
              </a:buClr>
              <a:buFont typeface="Arial" pitchFamily="34" charset="0"/>
              <a:buBlip>
                <a:blip r:embed="rId5"/>
              </a:buBlip>
              <a:tabLst>
                <a:tab pos="715963" algn="l"/>
              </a:tabLst>
            </a:pPr>
            <a:r>
              <a:rPr lang="ru-RU" dirty="0" smtClean="0">
                <a:solidFill>
                  <a:srgbClr val="000060"/>
                </a:solidFill>
              </a:rPr>
              <a:t>Не осуществляется квалифицированный консалтинг и поиск инвесторов для бизнес-проектов </a:t>
            </a:r>
            <a:endParaRPr lang="ru-RU" dirty="0">
              <a:solidFill>
                <a:srgbClr val="000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CEBB-E236-4776-8656-E92DB9B9926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424482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76672"/>
            <a:ext cx="6858000" cy="6701308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prstClr val="white"/>
                </a:solidFill>
              </a:rPr>
              <a:t>Бизнес с облаков?</a:t>
            </a:r>
            <a:endParaRPr lang="ru-RU" sz="4000" b="1" dirty="0">
              <a:solidFill>
                <a:prstClr val="white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CEBB-E236-4776-8656-E92DB9B9926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88279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043608" y="4761149"/>
            <a:ext cx="7560840" cy="133214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Повышение конкурентоспособности ВУЗа, получение дохода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43608" y="2996952"/>
            <a:ext cx="7560840" cy="133214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Непрерывное обучение, инвестирование средств,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кадровый резерв, социальная ответственность</a:t>
            </a:r>
            <a:r>
              <a:rPr lang="ru-RU" sz="2000" b="1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31078" y="1160749"/>
            <a:ext cx="7560840" cy="133214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Самореализация, повышение себестоимости, приобретение компетенций, получение дохода, повышение престижа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57200" y="44624"/>
            <a:ext cx="8229600" cy="86895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560" y="836713"/>
            <a:ext cx="3996444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white"/>
                </a:solidFill>
              </a:rPr>
              <a:t>Преподаватели, студенты, выпускники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1560" y="2636912"/>
            <a:ext cx="3996444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white"/>
                </a:solidFill>
              </a:rPr>
              <a:t>Компании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1560" y="4509120"/>
            <a:ext cx="3996444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white"/>
                </a:solidFill>
              </a:rPr>
              <a:t>Университет</a:t>
            </a:r>
          </a:p>
        </p:txBody>
      </p:sp>
      <p:sp>
        <p:nvSpPr>
          <p:cNvPr id="10" name="Заголовок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prstClr val="white"/>
                </a:solidFill>
              </a:rPr>
              <a:t>А </a:t>
            </a:r>
            <a:r>
              <a:rPr lang="ru-RU" sz="4000" b="1" dirty="0" err="1" smtClean="0">
                <a:solidFill>
                  <a:prstClr val="white"/>
                </a:solidFill>
              </a:rPr>
              <a:t>стейкхолдеры</a:t>
            </a:r>
            <a:r>
              <a:rPr lang="ru-RU" sz="4000" b="1" dirty="0" smtClean="0">
                <a:solidFill>
                  <a:prstClr val="white"/>
                </a:solidFill>
              </a:rPr>
              <a:t> кто?</a:t>
            </a:r>
            <a:endParaRPr lang="ru-RU" sz="4000" b="1" dirty="0">
              <a:solidFill>
                <a:prstClr val="white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CEBB-E236-4776-8656-E92DB9B9926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427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>
            <p:custDataLst>
              <p:tags r:id="rId2"/>
            </p:custDataLst>
          </p:nvPr>
        </p:nvSpPr>
        <p:spPr>
          <a:xfrm>
            <a:off x="6286512" y="571480"/>
            <a:ext cx="2206206" cy="787226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/>
                </a:solidFill>
              </a:rPr>
              <a:t>Инвесторы</a:t>
            </a:r>
          </a:p>
        </p:txBody>
      </p:sp>
      <p:sp>
        <p:nvSpPr>
          <p:cNvPr id="5" name="Скругленный прямоугольник 4"/>
          <p:cNvSpPr/>
          <p:nvPr>
            <p:custDataLst>
              <p:tags r:id="rId3"/>
            </p:custDataLst>
          </p:nvPr>
        </p:nvSpPr>
        <p:spPr>
          <a:xfrm>
            <a:off x="3419872" y="575951"/>
            <a:ext cx="2206206" cy="787226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/>
                </a:solidFill>
              </a:rPr>
              <a:t>Компании</a:t>
            </a:r>
          </a:p>
        </p:txBody>
      </p:sp>
      <p:sp>
        <p:nvSpPr>
          <p:cNvPr id="6" name="Скругленный прямоугольник 5"/>
          <p:cNvSpPr/>
          <p:nvPr>
            <p:custDataLst>
              <p:tags r:id="rId4"/>
            </p:custDataLst>
          </p:nvPr>
        </p:nvSpPr>
        <p:spPr>
          <a:xfrm>
            <a:off x="642910" y="571480"/>
            <a:ext cx="2206206" cy="787226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/>
                </a:solidFill>
              </a:rPr>
              <a:t> Преподаватели, студенты, выпускники</a:t>
            </a:r>
          </a:p>
        </p:txBody>
      </p:sp>
      <p:sp>
        <p:nvSpPr>
          <p:cNvPr id="7" name="Скругленный прямоугольник 6"/>
          <p:cNvSpPr/>
          <p:nvPr>
            <p:custDataLst>
              <p:tags r:id="rId5"/>
            </p:custDataLst>
          </p:nvPr>
        </p:nvSpPr>
        <p:spPr>
          <a:xfrm>
            <a:off x="518326" y="2083257"/>
            <a:ext cx="7992888" cy="23042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790700" indent="-342900"/>
            <a:r>
              <a:rPr lang="ru-RU" sz="2800" b="1" dirty="0">
                <a:solidFill>
                  <a:prstClr val="white"/>
                </a:solidFill>
              </a:rPr>
              <a:t>Центр «Бизнес мечты»</a:t>
            </a:r>
          </a:p>
          <a:p>
            <a:pPr marL="1790700" indent="-342900" algn="ctr"/>
            <a:endParaRPr lang="ru-RU" sz="1900" b="1" dirty="0">
              <a:solidFill>
                <a:prstClr val="white"/>
              </a:solidFill>
            </a:endParaRPr>
          </a:p>
          <a:p>
            <a:pPr marL="895350" indent="-342900">
              <a:buFontTx/>
              <a:buBlip>
                <a:blip r:embed="rId13"/>
              </a:buBlip>
            </a:pPr>
            <a:r>
              <a:rPr lang="ru-RU" sz="2400" dirty="0">
                <a:solidFill>
                  <a:srgbClr val="00297A"/>
                </a:solidFill>
              </a:rPr>
              <a:t> </a:t>
            </a:r>
            <a:r>
              <a:rPr lang="ru-RU" sz="2800" b="1" dirty="0">
                <a:solidFill>
                  <a:srgbClr val="00297A"/>
                </a:solidFill>
              </a:rPr>
              <a:t>Сопровождение «от и до»</a:t>
            </a:r>
          </a:p>
          <a:p>
            <a:pPr marL="895350" indent="-342900">
              <a:buFontTx/>
              <a:buBlip>
                <a:blip r:embed="rId13"/>
              </a:buBlip>
            </a:pPr>
            <a:r>
              <a:rPr lang="ru-RU" sz="2400" dirty="0">
                <a:solidFill>
                  <a:srgbClr val="00297A"/>
                </a:solidFill>
              </a:rPr>
              <a:t> </a:t>
            </a:r>
            <a:r>
              <a:rPr lang="ru-RU" sz="2800" b="1" dirty="0">
                <a:solidFill>
                  <a:srgbClr val="00297A"/>
                </a:solidFill>
              </a:rPr>
              <a:t>Услуги для бизнеса</a:t>
            </a:r>
          </a:p>
          <a:p>
            <a:pPr algn="ctr"/>
            <a:endParaRPr lang="ru-RU" sz="1900" dirty="0">
              <a:solidFill>
                <a:prstClr val="white"/>
              </a:solidFill>
            </a:endParaRPr>
          </a:p>
        </p:txBody>
      </p:sp>
      <p:sp>
        <p:nvSpPr>
          <p:cNvPr id="8" name="Скругленный прямоугольник 7"/>
          <p:cNvSpPr/>
          <p:nvPr>
            <p:custDataLst>
              <p:tags r:id="rId6"/>
            </p:custDataLst>
          </p:nvPr>
        </p:nvSpPr>
        <p:spPr>
          <a:xfrm>
            <a:off x="565594" y="4963576"/>
            <a:ext cx="7966845" cy="1417751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442913" indent="-442913" algn="ctr">
              <a:buFontTx/>
              <a:buBlip>
                <a:blip r:embed="rId13"/>
              </a:buBlip>
            </a:pPr>
            <a:r>
              <a:rPr lang="ru-RU" sz="2100" b="1" dirty="0">
                <a:solidFill>
                  <a:prstClr val="white"/>
                </a:solidFill>
              </a:rPr>
              <a:t>Успешные предприятия</a:t>
            </a:r>
          </a:p>
          <a:p>
            <a:pPr marL="442913" indent="-442913" algn="ctr">
              <a:buFontTx/>
              <a:buBlip>
                <a:blip r:embed="rId13"/>
              </a:buBlip>
            </a:pPr>
            <a:r>
              <a:rPr lang="ru-RU" sz="2100" b="1" dirty="0">
                <a:solidFill>
                  <a:prstClr val="white"/>
                </a:solidFill>
              </a:rPr>
              <a:t>Уникальные компетенции участников</a:t>
            </a:r>
          </a:p>
          <a:p>
            <a:pPr marL="442913" indent="-442913" algn="ctr">
              <a:buFontTx/>
              <a:buBlip>
                <a:blip r:embed="rId13"/>
              </a:buBlip>
            </a:pPr>
            <a:r>
              <a:rPr lang="ru-RU" sz="2100" b="1" dirty="0">
                <a:solidFill>
                  <a:prstClr val="white"/>
                </a:solidFill>
              </a:rPr>
              <a:t>Активизация предпринимательской деятельности в </a:t>
            </a:r>
            <a:r>
              <a:rPr lang="ru-RU" sz="2100" b="1" dirty="0" err="1">
                <a:solidFill>
                  <a:prstClr val="white"/>
                </a:solidFill>
              </a:rPr>
              <a:t>УрФУ</a:t>
            </a:r>
            <a:r>
              <a:rPr lang="ru-RU" sz="2100" b="1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9" name="Скругленный прямоугольник 8"/>
          <p:cNvSpPr/>
          <p:nvPr>
            <p:custDataLst>
              <p:tags r:id="rId7"/>
            </p:custDataLst>
          </p:nvPr>
        </p:nvSpPr>
        <p:spPr>
          <a:xfrm>
            <a:off x="6182218" y="2227273"/>
            <a:ext cx="2206206" cy="201622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8064A2">
                    <a:lumMod val="75000"/>
                  </a:srgbClr>
                </a:solidFill>
              </a:rPr>
              <a:t>Фонд поддержки предпринима-тельства</a:t>
            </a:r>
          </a:p>
        </p:txBody>
      </p:sp>
      <p:sp>
        <p:nvSpPr>
          <p:cNvPr id="3" name="Стрелка вниз 2"/>
          <p:cNvSpPr/>
          <p:nvPr>
            <p:custDataLst>
              <p:tags r:id="rId8"/>
            </p:custDataLst>
          </p:nvPr>
        </p:nvSpPr>
        <p:spPr>
          <a:xfrm>
            <a:off x="1426380" y="1498065"/>
            <a:ext cx="553331" cy="441176"/>
          </a:xfrm>
          <a:prstGeom prst="downArrow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80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Стрелка вниз 9"/>
          <p:cNvSpPr/>
          <p:nvPr>
            <p:custDataLst>
              <p:tags r:id="rId9"/>
            </p:custDataLst>
          </p:nvPr>
        </p:nvSpPr>
        <p:spPr>
          <a:xfrm>
            <a:off x="4283968" y="1507193"/>
            <a:ext cx="553331" cy="441176"/>
          </a:xfrm>
          <a:prstGeom prst="downArrow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80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Стрелка вниз 10"/>
          <p:cNvSpPr/>
          <p:nvPr>
            <p:custDataLst>
              <p:tags r:id="rId10"/>
            </p:custDataLst>
          </p:nvPr>
        </p:nvSpPr>
        <p:spPr>
          <a:xfrm>
            <a:off x="7187021" y="1507192"/>
            <a:ext cx="553331" cy="921675"/>
          </a:xfrm>
          <a:prstGeom prst="downArrow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80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Стрелка вниз 11"/>
          <p:cNvSpPr/>
          <p:nvPr>
            <p:custDataLst>
              <p:tags r:id="rId11"/>
            </p:custDataLst>
          </p:nvPr>
        </p:nvSpPr>
        <p:spPr>
          <a:xfrm>
            <a:off x="4283968" y="4450393"/>
            <a:ext cx="553331" cy="441176"/>
          </a:xfrm>
          <a:prstGeom prst="downArrow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80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CEBB-E236-4776-8656-E92DB9B9926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04769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6512" y="116632"/>
            <a:ext cx="9144000" cy="108012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70000"/>
              </a:lnSpc>
            </a:pPr>
            <a:r>
              <a:rPr lang="ru-RU" sz="4000" b="1" dirty="0">
                <a:solidFill>
                  <a:prstClr val="white"/>
                </a:solidFill>
              </a:rPr>
              <a:t>Сопровождение</a:t>
            </a:r>
            <a:r>
              <a:rPr lang="ru-RU" b="1" dirty="0" smtClean="0">
                <a:solidFill>
                  <a:prstClr val="white"/>
                </a:solidFill>
              </a:rPr>
              <a:t> </a:t>
            </a:r>
            <a:r>
              <a:rPr lang="ru-RU" sz="4000" b="1" dirty="0">
                <a:solidFill>
                  <a:prstClr val="white"/>
                </a:solidFill>
              </a:rPr>
              <a:t>бизнес-идеи от зарождения до реализации</a:t>
            </a:r>
          </a:p>
        </p:txBody>
      </p:sp>
      <p:sp>
        <p:nvSpPr>
          <p:cNvPr id="4" name="Скругленный прямоугольник 3"/>
          <p:cNvSpPr/>
          <p:nvPr>
            <p:custDataLst>
              <p:tags r:id="rId3"/>
            </p:custDataLst>
          </p:nvPr>
        </p:nvSpPr>
        <p:spPr>
          <a:xfrm>
            <a:off x="78665" y="4941168"/>
            <a:ext cx="2405103" cy="1800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С чем приходит клиент?</a:t>
            </a:r>
          </a:p>
          <a:p>
            <a:pPr marL="533400" indent="-533400">
              <a:buFontTx/>
              <a:buBlip>
                <a:blip r:embed="rId7"/>
              </a:buBlip>
            </a:pPr>
            <a:r>
              <a:rPr lang="ru-RU" sz="2000" dirty="0">
                <a:solidFill>
                  <a:prstClr val="white"/>
                </a:solidFill>
              </a:rPr>
              <a:t>Идея</a:t>
            </a:r>
          </a:p>
          <a:p>
            <a:pPr marL="533400" indent="-533400">
              <a:buFontTx/>
              <a:buBlip>
                <a:blip r:embed="rId7"/>
              </a:buBlip>
            </a:pPr>
            <a:r>
              <a:rPr lang="ru-RU" sz="2000" dirty="0">
                <a:solidFill>
                  <a:prstClr val="white"/>
                </a:solidFill>
              </a:rPr>
              <a:t>Оплата обучения</a:t>
            </a:r>
          </a:p>
        </p:txBody>
      </p:sp>
      <p:sp>
        <p:nvSpPr>
          <p:cNvPr id="5" name="Скругленный прямоугольник 4"/>
          <p:cNvSpPr/>
          <p:nvPr>
            <p:custDataLst>
              <p:tags r:id="rId4"/>
            </p:custDataLst>
          </p:nvPr>
        </p:nvSpPr>
        <p:spPr>
          <a:xfrm>
            <a:off x="2699792" y="2276872"/>
            <a:ext cx="3168352" cy="446449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b="1" dirty="0">
                <a:solidFill>
                  <a:srgbClr val="0070C0"/>
                </a:solidFill>
              </a:rPr>
              <a:t>Что дает клиенту центр «Бизнес мечты»?</a:t>
            </a:r>
          </a:p>
          <a:p>
            <a:pPr marL="442913" indent="-442913">
              <a:buFontTx/>
              <a:buBlip>
                <a:blip r:embed="rId7"/>
              </a:buBlip>
            </a:pPr>
            <a:r>
              <a:rPr lang="ru-RU" dirty="0">
                <a:solidFill>
                  <a:prstClr val="white"/>
                </a:solidFill>
              </a:rPr>
              <a:t>Обучение</a:t>
            </a:r>
          </a:p>
          <a:p>
            <a:pPr marL="442913" indent="-442913">
              <a:buFontTx/>
              <a:buBlip>
                <a:blip r:embed="rId7"/>
              </a:buBlip>
            </a:pPr>
            <a:r>
              <a:rPr lang="ru-RU" dirty="0">
                <a:solidFill>
                  <a:prstClr val="white"/>
                </a:solidFill>
              </a:rPr>
              <a:t>Консалтинг</a:t>
            </a:r>
          </a:p>
          <a:p>
            <a:pPr marL="442913" indent="-442913">
              <a:buFontTx/>
              <a:buBlip>
                <a:blip r:embed="rId7"/>
              </a:buBlip>
            </a:pPr>
            <a:r>
              <a:rPr lang="ru-RU" dirty="0">
                <a:solidFill>
                  <a:prstClr val="white"/>
                </a:solidFill>
              </a:rPr>
              <a:t>Бухгалтерское и юридическое сопровождение</a:t>
            </a:r>
          </a:p>
          <a:p>
            <a:pPr marL="442913" indent="-442913">
              <a:buFontTx/>
              <a:buBlip>
                <a:blip r:embed="rId7"/>
              </a:buBlip>
            </a:pPr>
            <a:r>
              <a:rPr lang="ru-RU" dirty="0">
                <a:solidFill>
                  <a:prstClr val="white"/>
                </a:solidFill>
              </a:rPr>
              <a:t>Льготные условия аренды непрофильных активов университета</a:t>
            </a:r>
          </a:p>
          <a:p>
            <a:pPr marL="442913" indent="-442913">
              <a:buFontTx/>
              <a:buBlip>
                <a:blip r:embed="rId7"/>
              </a:buBlip>
            </a:pPr>
            <a:r>
              <a:rPr lang="ru-RU" dirty="0">
                <a:solidFill>
                  <a:prstClr val="white"/>
                </a:solidFill>
              </a:rPr>
              <a:t>Финансирование из фонда поддержки предпринимательства</a:t>
            </a:r>
          </a:p>
        </p:txBody>
      </p:sp>
      <p:sp>
        <p:nvSpPr>
          <p:cNvPr id="6" name="Скругленный прямоугольник 5"/>
          <p:cNvSpPr/>
          <p:nvPr>
            <p:custDataLst>
              <p:tags r:id="rId5"/>
            </p:custDataLst>
          </p:nvPr>
        </p:nvSpPr>
        <p:spPr>
          <a:xfrm>
            <a:off x="6012160" y="1731942"/>
            <a:ext cx="3022574" cy="499578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b="1" dirty="0">
                <a:solidFill>
                  <a:srgbClr val="0070C0"/>
                </a:solidFill>
              </a:rPr>
              <a:t>Какой результат получает клиент?</a:t>
            </a:r>
          </a:p>
          <a:p>
            <a:pPr marL="361950" indent="-361950">
              <a:buFontTx/>
              <a:buBlip>
                <a:blip r:embed="rId7"/>
              </a:buBlip>
            </a:pPr>
            <a:r>
              <a:rPr lang="ru-RU" dirty="0">
                <a:solidFill>
                  <a:prstClr val="white"/>
                </a:solidFill>
              </a:rPr>
              <a:t>Действующую компанию</a:t>
            </a:r>
          </a:p>
          <a:p>
            <a:pPr marL="361950" indent="-361950">
              <a:spcAft>
                <a:spcPts val="1200"/>
              </a:spcAft>
              <a:buFontTx/>
              <a:buBlip>
                <a:blip r:embed="rId7"/>
              </a:buBlip>
            </a:pPr>
            <a:r>
              <a:rPr lang="ru-RU" dirty="0">
                <a:solidFill>
                  <a:prstClr val="white"/>
                </a:solidFill>
              </a:rPr>
              <a:t>Консультативное сопровождение бизнеса</a:t>
            </a:r>
          </a:p>
          <a:p>
            <a:pPr algn="ctr">
              <a:spcAft>
                <a:spcPts val="600"/>
              </a:spcAft>
            </a:pPr>
            <a:r>
              <a:rPr lang="ru-RU" b="1" dirty="0">
                <a:solidFill>
                  <a:srgbClr val="0070C0"/>
                </a:solidFill>
              </a:rPr>
              <a:t>Какой результат получает центр «Бизнес мечты»?</a:t>
            </a:r>
          </a:p>
          <a:p>
            <a:pPr marL="361950" indent="-361950">
              <a:buFontTx/>
              <a:buBlip>
                <a:blip r:embed="rId7"/>
              </a:buBlip>
            </a:pPr>
            <a:r>
              <a:rPr lang="ru-RU" dirty="0">
                <a:solidFill>
                  <a:prstClr val="white"/>
                </a:solidFill>
              </a:rPr>
              <a:t>Долю в созданной компании или плату за обучение</a:t>
            </a:r>
          </a:p>
        </p:txBody>
      </p:sp>
      <p:pic>
        <p:nvPicPr>
          <p:cNvPr id="8" name="Picture 8" descr="C:\Users\Ксюшенька\Desktop\ИДИ\самолёт 3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60465">
            <a:off x="-1173483" y="3748531"/>
            <a:ext cx="748588" cy="9626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Штриховая стрелка вправо 2"/>
          <p:cNvSpPr/>
          <p:nvPr/>
        </p:nvSpPr>
        <p:spPr>
          <a:xfrm rot="19167625">
            <a:off x="125677" y="2368635"/>
            <a:ext cx="2297453" cy="1256634"/>
          </a:xfrm>
          <a:prstGeom prst="stripedRightArrow">
            <a:avLst>
              <a:gd name="adj1" fmla="val 53419"/>
              <a:gd name="adj2" fmla="val 46351"/>
            </a:avLst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59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889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CEBB-E236-4776-8656-E92DB9B9926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59608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0.8585 -0.71389 " pathEditMode="relative" rAng="0" ptsTypes="AA">
                                      <p:cBhvr>
                                        <p:cTn id="6" dur="3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917" y="-3569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7200" y="125760"/>
            <a:ext cx="8229600" cy="660034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ru-RU"/>
            </a:defPPr>
            <a:lvl1pPr algn="ctr">
              <a:lnSpc>
                <a:spcPct val="70000"/>
              </a:lnSpc>
              <a:spcBef>
                <a:spcPct val="0"/>
              </a:spcBef>
              <a:buNone/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prstClr val="white"/>
                </a:solidFill>
              </a:rPr>
              <a:t>Услуги для бизнеса</a:t>
            </a:r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="" xmlns:p14="http://schemas.microsoft.com/office/powerpoint/2010/main" val="1851824536"/>
              </p:ext>
            </p:extLst>
          </p:nvPr>
        </p:nvGraphicFramePr>
        <p:xfrm>
          <a:off x="-3836" y="1477256"/>
          <a:ext cx="9144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pic>
        <p:nvPicPr>
          <p:cNvPr id="4" name="Рисунок 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556792"/>
            <a:ext cx="360040" cy="18962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327" y="1799219"/>
            <a:ext cx="360040" cy="1896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026" y="2060848"/>
            <a:ext cx="360040" cy="18962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026" y="2312328"/>
            <a:ext cx="360040" cy="18962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026" y="2591307"/>
            <a:ext cx="360040" cy="18962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239379"/>
            <a:ext cx="360040" cy="18962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786190"/>
            <a:ext cx="360040" cy="18962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941168"/>
            <a:ext cx="360040" cy="18962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5471627"/>
            <a:ext cx="360040" cy="18962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076316"/>
            <a:ext cx="360040" cy="189621"/>
          </a:xfrm>
          <a:prstGeom prst="rect">
            <a:avLst/>
          </a:prstGeom>
        </p:spPr>
      </p:pic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CEBB-E236-4776-8656-E92DB9B9926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0" y="5214950"/>
            <a:ext cx="360040" cy="18962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145456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7200" y="130622"/>
            <a:ext cx="8229600" cy="850106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ru-RU"/>
            </a:defPPr>
            <a:lvl1pPr algn="ctr">
              <a:lnSpc>
                <a:spcPct val="70000"/>
              </a:lnSpc>
              <a:spcBef>
                <a:spcPct val="0"/>
              </a:spcBef>
              <a:buNone/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prstClr val="white"/>
                </a:solidFill>
              </a:rPr>
              <a:t>Экологическая составляющая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Скругленный прямоугольник 2"/>
          <p:cNvSpPr/>
          <p:nvPr>
            <p:custDataLst>
              <p:tags r:id="rId3"/>
            </p:custDataLst>
          </p:nvPr>
        </p:nvSpPr>
        <p:spPr>
          <a:xfrm>
            <a:off x="1244824" y="836712"/>
            <a:ext cx="3111152" cy="280831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rgbClr val="00297A"/>
                </a:solidFill>
              </a:rPr>
              <a:t>Пакет экологических дисциплин</a:t>
            </a:r>
          </a:p>
        </p:txBody>
      </p:sp>
      <p:sp>
        <p:nvSpPr>
          <p:cNvPr id="7" name="Скругленный прямоугольник 6"/>
          <p:cNvSpPr/>
          <p:nvPr>
            <p:custDataLst>
              <p:tags r:id="rId4"/>
            </p:custDataLst>
          </p:nvPr>
        </p:nvSpPr>
        <p:spPr>
          <a:xfrm>
            <a:off x="4629200" y="836712"/>
            <a:ext cx="3111152" cy="280831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rgbClr val="00297A"/>
                </a:solidFill>
              </a:rPr>
              <a:t>Экологический консалтинг</a:t>
            </a:r>
          </a:p>
        </p:txBody>
      </p:sp>
      <p:sp>
        <p:nvSpPr>
          <p:cNvPr id="8" name="Скругленный прямоугольник 7"/>
          <p:cNvSpPr/>
          <p:nvPr>
            <p:custDataLst>
              <p:tags r:id="rId5"/>
            </p:custDataLst>
          </p:nvPr>
        </p:nvSpPr>
        <p:spPr>
          <a:xfrm>
            <a:off x="1244824" y="3861048"/>
            <a:ext cx="3111152" cy="280831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rgbClr val="00297A"/>
                </a:solidFill>
              </a:rPr>
              <a:t>Экологические бизнес</a:t>
            </a:r>
            <a:r>
              <a:rPr lang="en-US" sz="3000" b="1" dirty="0">
                <a:solidFill>
                  <a:srgbClr val="00297A"/>
                </a:solidFill>
              </a:rPr>
              <a:t> </a:t>
            </a:r>
            <a:r>
              <a:rPr lang="ru-RU" sz="3000" b="1" dirty="0">
                <a:solidFill>
                  <a:srgbClr val="00297A"/>
                </a:solidFill>
              </a:rPr>
              <a:t>и социальные проекты</a:t>
            </a:r>
          </a:p>
        </p:txBody>
      </p:sp>
      <p:sp>
        <p:nvSpPr>
          <p:cNvPr id="9" name="Скругленный прямоугольник 8"/>
          <p:cNvSpPr/>
          <p:nvPr>
            <p:custDataLst>
              <p:tags r:id="rId6"/>
            </p:custDataLst>
          </p:nvPr>
        </p:nvSpPr>
        <p:spPr>
          <a:xfrm>
            <a:off x="4629200" y="3861048"/>
            <a:ext cx="3111152" cy="280831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rgbClr val="00297A"/>
                </a:solidFill>
              </a:rPr>
              <a:t>Раздел экологического обоснования проектов</a:t>
            </a:r>
          </a:p>
        </p:txBody>
      </p:sp>
      <p:pic>
        <p:nvPicPr>
          <p:cNvPr id="10" name="Рисунок 9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212976"/>
            <a:ext cx="1872208" cy="986030"/>
          </a:xfrm>
          <a:prstGeom prst="rect">
            <a:avLst/>
          </a:prstGeom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CEBB-E236-4776-8656-E92DB9B9926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412502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4i0Z8jBjooCU5I8LsW3RU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pnQcIHKOdZg3DouHqUh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FaKHYeBKYnXdR70706Xgp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v0zGmtaygLfPBTsFkiKQ6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1ELx6eHFtv1zEJ8iR7zq6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X1v6FlLFwy0XZUUOmVQBh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O2eJx2qCgFrOHK20zmTOZ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zHJdo3LDzuUcdtSWOJeTh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vbcaMmmuHtLktxZjDnRD6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Uuxz7Dyaz5beby0egoh5M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zHJdo3LDzuUcdtSWOJeTh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rSZlWu5Q2EeygIDceJVxU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eqEAWFCefTmQiy0ssAm5q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VP9JV78Xn4OLeNQ3acASC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M8y36Ldke8oH8GWuBMwSi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8elrip6sm0at3EzMH34J3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0DhiB3ayaewLJK0ucGJAi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nMFYDs1StbCBeH9ZO2hNQ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f8p4kmquB0arZri1Awf2c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7z67BPAQOr9PBiaSud3U1Q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UaSgZN9Iq7EqCQwt54R2d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lIZvzwpQKEG1o3AK4ib8B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f8p4kmquB0arZri1Awf2c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ZhiaolftC5OCbXbCM17zY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xxs85KLPx92CKtM7Amn9C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fLGrRR8O46AvVfRuTAB5t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fLGrRR8O46AvVfRuTAB5t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fLGrRR8O46AvVfRuTAB5t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fLGrRR8O46AvVfRuTAB5t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fLGrRR8O46AvVfRuTAB5t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KBssSkZyR4b3RCNVp6cGw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f8p4kmquB0arZri1Awf2c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UdlPueXjUrYWrnhLhhZLh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2Fn2gQOlYQjUm4PyQ0wi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DfvOk0KPAcNCbFsrX7vzt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Cx0cVIrYfY6F28wsvNB8f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6KS96o2oNBTvCYN851oBX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vwDjUuCHXkSvrgjMC2WQb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LwvyFnIAKE9gemvMtxM5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veKX2CRkuRXFPnBWa3pzB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D7xwOiolF7E0K7NmPfYn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la2XgPzo35RcSo08ypboY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CdBoZ6Ix7gYpMnuQ2zMh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8yeplGGzbbfixOmSQsGwY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sCDDInCCHZ3539zL1Rx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atPGuaIkAwBwkMNI3Xbzz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jtIjIgHEEqxqh9NWedTi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syImM2YTmueC9lXbrsDWR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YTuEU6JXFgrQ1aAluEFL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cEZsY2MrEaAhzPS88SapO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c3ioPxqKzRb3NMebhZs4U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bikNA5YYg67VHPEs7GbeB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fJALtlvNAEeftG7bsGtFT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aE72tGLtezlU3AdPCCttv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GsmYkWeuLWnLzVDrSP26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TyDwXC4RcqYHXFFulPfJO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wh1hcaJDro21yOlNYCpUJ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NSXXMnucRGQu1lvFpT7zZ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EW6Q9xQDjUGzu9kfom8ex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b4MZijcwM9Ydd1QVdXmem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OsQmlauLqK2iK249exqN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qTLavL0slqZ1HEENjUJi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AhViot8bRiZfgk9WY221I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VgNR4IONzNhRzq2L0CeS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jvMJ0izoL6Nm602AC4t3v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rYszvVg1oukrCL173pfpO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tutq0boyLPeT3NhrND7JI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2Eogzv03N5ALuX65U5DPI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cIIdPCCBh5YasO2JBSxH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iijkkIJ26TAwsFymForbN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kui2btKh1s4ppTvhUSfY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zVmmbfd8fQlNuZP2FxzlB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tMAOHZMp7xBs5Su3mUZzp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3og8sa7xjywIKyWGZdx8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ICVUFffkFCtZSY62N31I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gMeh5ZylOsOrFEdxuRiYT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eLGYzXqu625Wl8Fo9fMkN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aqisOfyaqyTmytA7pAVk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lIi5R5H2cy6dAfF78aVWB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3ZAcN2QbptFo5A9Jotsom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fkTlrhsKppaOFjvFhFb09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yba4YoMstdbIJfisAzIE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dhVQeIbNclaDLHami4YXV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CNLxwCc89bsRW7amOLd2d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DWzfmO4ChvzjYT98a3gG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y6tBidgEF6kgEZgYmmIA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3sJhdaTUGeWNntLLwRlD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YHeaRbHUYqLT21S0Z5KKp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qyFRi9WzcQIyFsZUz87J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u1wUPhPHfy5b8lCKtG9cU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U0hAToSs7AiG0pFCNRdoC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WzeJNHfW4BU6J3HutcvBz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BQCPnnfrSO1q3Il9Abdbv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TGBVjn0T0UPXo7YjSGDJ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oyBL9JX0KIGD9M39t9dZn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z65D7q7RZLCAo26meWGK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mOnjvgFsF672WYWarAiDi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BcVNn9tUrMFPL6XViWm47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mOnjvgFsF672WYWarAiDi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RM9Hc4PkMvNiEIxwMy2NT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5jQBNcBPQeqOBt123jIdM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joSHlmXuxEiDPxKgQ1h8S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mOnjvgFsF672WYWarAiDi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mOnjvgFsF672WYWarAiDi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tzRP8U9S78cST8bIDpbiD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0eWmT05dlmCJocWKstb9q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fLGrRR8O46AvVfRuTAB5t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FKlZwB41LCIoj59H2hJi3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hndVQ8vBGxCR6V6SlwK3k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NxVLlcxjmakytXMALVvaW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MsZdBaWcxZMiAG04Nj3mb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xxs85KLPx92CKtM7Amn9C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Lan5AG7c6zZkUrLt4brIs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gXVwiGJHZ2PcMhLZ94Hl2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Dpykl7hbHTS8Upa4ortpz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vIFuI42m06zNkwXYkCpOk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aiYojFi4PevYymOMQWUxm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uTL8bVNswrkKCRsxN7wto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b0w0IxUr9yFt19z6UXEL2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WzeJNHfW4BU6J3HutcvBz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M8y36Ldke8oH8GWuBMwSi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87L4bG4bVnqQBJ8hgbhd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AAfGHKxvAtzBksPgd4jQc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VP9JV78Xn4OLeNQ3acASC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cids145kR1pvOkuDMJ7YO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f8p4kmquB0arZri1Awf2c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gh4cmjwlA4VYSCF7mHLrL"/>
</p:tagLst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396</Words>
  <Application>Microsoft Office PowerPoint</Application>
  <PresentationFormat>Экран (4:3)</PresentationFormat>
  <Paragraphs>129</Paragraphs>
  <Slides>16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1_Тема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Структура центра</vt:lpstr>
      <vt:lpstr>Слайд 12</vt:lpstr>
      <vt:lpstr>Слайд 13</vt:lpstr>
      <vt:lpstr>Показатели эффективности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Ксюшенька</dc:creator>
  <cp:lastModifiedBy>q</cp:lastModifiedBy>
  <cp:revision>8</cp:revision>
  <dcterms:created xsi:type="dcterms:W3CDTF">2012-12-07T03:31:15Z</dcterms:created>
  <dcterms:modified xsi:type="dcterms:W3CDTF">2012-12-07T05:49:15Z</dcterms:modified>
</cp:coreProperties>
</file>