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71" r:id="rId4"/>
    <p:sldId id="260" r:id="rId5"/>
    <p:sldId id="272" r:id="rId6"/>
    <p:sldId id="264" r:id="rId7"/>
    <p:sldId id="266" r:id="rId8"/>
    <p:sldId id="261" r:id="rId9"/>
    <p:sldId id="259" r:id="rId10"/>
    <p:sldId id="267" r:id="rId11"/>
    <p:sldId id="265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9900"/>
    <a:srgbClr val="FF0066"/>
    <a:srgbClr val="FF6600"/>
    <a:srgbClr val="008000"/>
    <a:srgbClr val="009999"/>
    <a:srgbClr val="000000"/>
    <a:srgbClr val="CAE23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225364-975E-4F82-B138-2F79B72EA7AE}" type="doc">
      <dgm:prSet loTypeId="urn:microsoft.com/office/officeart/2005/8/layout/arrow2" loCatId="process" qsTypeId="urn:microsoft.com/office/officeart/2005/8/quickstyle/3d3" qsCatId="3D" csTypeId="urn:microsoft.com/office/officeart/2005/8/colors/accent1_2" csCatId="accent1" phldr="1"/>
      <dgm:spPr/>
    </dgm:pt>
    <dgm:pt modelId="{6A500230-A303-41A4-9750-7CA6027D1BDE}">
      <dgm:prSet phldrT="[Текст]" custT="1"/>
      <dgm:spPr/>
      <dgm:t>
        <a:bodyPr/>
        <a:lstStyle/>
        <a:p>
          <a:r>
            <a:rPr lang="ru-RU" sz="2000" dirty="0"/>
            <a:t>Бакалавр</a:t>
          </a:r>
        </a:p>
      </dgm:t>
    </dgm:pt>
    <dgm:pt modelId="{9895D4C3-6A20-4B06-B777-223DE934CD48}" type="parTrans" cxnId="{4BC66F30-150A-4A64-AD80-7A5EBFC687DB}">
      <dgm:prSet/>
      <dgm:spPr/>
      <dgm:t>
        <a:bodyPr/>
        <a:lstStyle/>
        <a:p>
          <a:endParaRPr lang="ru-RU" sz="2000"/>
        </a:p>
      </dgm:t>
    </dgm:pt>
    <dgm:pt modelId="{33047D85-B8A3-4794-8879-2D8EC104D169}" type="sibTrans" cxnId="{4BC66F30-150A-4A64-AD80-7A5EBFC687DB}">
      <dgm:prSet/>
      <dgm:spPr/>
      <dgm:t>
        <a:bodyPr/>
        <a:lstStyle/>
        <a:p>
          <a:endParaRPr lang="ru-RU" sz="2000"/>
        </a:p>
      </dgm:t>
    </dgm:pt>
    <dgm:pt modelId="{65FFC7CD-9061-41A4-AA08-3A3879138A90}">
      <dgm:prSet phldrT="[Текст]" custT="1"/>
      <dgm:spPr/>
      <dgm:t>
        <a:bodyPr/>
        <a:lstStyle/>
        <a:p>
          <a:r>
            <a:rPr lang="ru-RU" sz="2000" dirty="0"/>
            <a:t>Магистр</a:t>
          </a:r>
        </a:p>
      </dgm:t>
    </dgm:pt>
    <dgm:pt modelId="{032AF0D2-7ABE-4C36-A30B-0C2C90A4AECA}" type="parTrans" cxnId="{EB3439AF-8470-4977-9FE4-8E27BC4FEF91}">
      <dgm:prSet/>
      <dgm:spPr/>
      <dgm:t>
        <a:bodyPr/>
        <a:lstStyle/>
        <a:p>
          <a:endParaRPr lang="ru-RU" sz="2000"/>
        </a:p>
      </dgm:t>
    </dgm:pt>
    <dgm:pt modelId="{6586B8C2-BE04-42AD-B474-E761861FFE57}" type="sibTrans" cxnId="{EB3439AF-8470-4977-9FE4-8E27BC4FEF91}">
      <dgm:prSet/>
      <dgm:spPr/>
      <dgm:t>
        <a:bodyPr/>
        <a:lstStyle/>
        <a:p>
          <a:endParaRPr lang="ru-RU" sz="2000"/>
        </a:p>
      </dgm:t>
    </dgm:pt>
    <dgm:pt modelId="{1F78D560-F603-430C-B64A-76E265C6B017}">
      <dgm:prSet phldrT="[Текст]" custT="1"/>
      <dgm:spPr/>
      <dgm:t>
        <a:bodyPr/>
        <a:lstStyle/>
        <a:p>
          <a:r>
            <a:rPr lang="ru-RU" sz="2000" dirty="0"/>
            <a:t>Бизнес-консультант</a:t>
          </a:r>
        </a:p>
      </dgm:t>
    </dgm:pt>
    <dgm:pt modelId="{0F345812-02D0-492A-BEAE-46E28318CD4A}" type="parTrans" cxnId="{6D207F09-8C84-4D2C-A1B3-EA7E1CF121E2}">
      <dgm:prSet/>
      <dgm:spPr/>
      <dgm:t>
        <a:bodyPr/>
        <a:lstStyle/>
        <a:p>
          <a:endParaRPr lang="ru-RU" sz="2000"/>
        </a:p>
      </dgm:t>
    </dgm:pt>
    <dgm:pt modelId="{7902BDBD-DEB6-4D0F-AE85-C189E0D49077}" type="sibTrans" cxnId="{6D207F09-8C84-4D2C-A1B3-EA7E1CF121E2}">
      <dgm:prSet/>
      <dgm:spPr/>
      <dgm:t>
        <a:bodyPr/>
        <a:lstStyle/>
        <a:p>
          <a:endParaRPr lang="ru-RU" sz="2000"/>
        </a:p>
      </dgm:t>
    </dgm:pt>
    <dgm:pt modelId="{FD385776-C1FD-4100-A1FA-C29EDAC4FD4F}">
      <dgm:prSet phldrT="[Текст]" custT="1"/>
      <dgm:spPr/>
      <dgm:t>
        <a:bodyPr/>
        <a:lstStyle/>
        <a:p>
          <a:r>
            <a:rPr lang="ru-RU" sz="2000" dirty="0"/>
            <a:t>Инвестор</a:t>
          </a:r>
        </a:p>
      </dgm:t>
    </dgm:pt>
    <dgm:pt modelId="{37669B31-0FFA-4BE4-B422-CB5CC33BB628}" type="parTrans" cxnId="{841B2D76-03BE-4290-821B-B91B1FCDE679}">
      <dgm:prSet/>
      <dgm:spPr/>
      <dgm:t>
        <a:bodyPr/>
        <a:lstStyle/>
        <a:p>
          <a:endParaRPr lang="ru-RU" sz="2000"/>
        </a:p>
      </dgm:t>
    </dgm:pt>
    <dgm:pt modelId="{F56C7905-7905-4470-9528-626343F03FC0}" type="sibTrans" cxnId="{841B2D76-03BE-4290-821B-B91B1FCDE679}">
      <dgm:prSet/>
      <dgm:spPr/>
      <dgm:t>
        <a:bodyPr/>
        <a:lstStyle/>
        <a:p>
          <a:endParaRPr lang="ru-RU" sz="2000"/>
        </a:p>
      </dgm:t>
    </dgm:pt>
    <dgm:pt modelId="{783E4881-2E3C-4E74-B183-F449D8559CF3}">
      <dgm:prSet phldrT="[Текст]" custT="1"/>
      <dgm:spPr/>
      <dgm:t>
        <a:bodyPr/>
        <a:lstStyle/>
        <a:p>
          <a:r>
            <a:rPr lang="ru-RU" sz="2000" dirty="0"/>
            <a:t>Управленческая элита</a:t>
          </a:r>
        </a:p>
      </dgm:t>
    </dgm:pt>
    <dgm:pt modelId="{6E48E60A-6F00-4D3D-821A-51F4819BB969}" type="parTrans" cxnId="{21F35E40-F42B-435A-A4A1-EE2FA651BB76}">
      <dgm:prSet/>
      <dgm:spPr/>
      <dgm:t>
        <a:bodyPr/>
        <a:lstStyle/>
        <a:p>
          <a:endParaRPr lang="ru-RU" sz="2000"/>
        </a:p>
      </dgm:t>
    </dgm:pt>
    <dgm:pt modelId="{366AC2F5-4E3C-4877-8837-D4AB00E46619}" type="sibTrans" cxnId="{21F35E40-F42B-435A-A4A1-EE2FA651BB76}">
      <dgm:prSet/>
      <dgm:spPr/>
      <dgm:t>
        <a:bodyPr/>
        <a:lstStyle/>
        <a:p>
          <a:endParaRPr lang="ru-RU" sz="2000"/>
        </a:p>
      </dgm:t>
    </dgm:pt>
    <dgm:pt modelId="{DF3717B8-570C-43E8-9C39-68276D2AEE0E}" type="pres">
      <dgm:prSet presAssocID="{FF225364-975E-4F82-B138-2F79B72EA7AE}" presName="arrowDiagram" presStyleCnt="0">
        <dgm:presLayoutVars>
          <dgm:chMax val="5"/>
          <dgm:dir/>
          <dgm:resizeHandles val="exact"/>
        </dgm:presLayoutVars>
      </dgm:prSet>
      <dgm:spPr/>
    </dgm:pt>
    <dgm:pt modelId="{8AAC52E9-DAD9-4152-A944-ABABFC822F78}" type="pres">
      <dgm:prSet presAssocID="{FF225364-975E-4F82-B138-2F79B72EA7AE}" presName="arrow" presStyleLbl="bgShp" presStyleIdx="0" presStyleCnt="1" custLinFactNeighborX="-747" custLinFactNeighborY="3459"/>
      <dgm:spPr/>
    </dgm:pt>
    <dgm:pt modelId="{EBAAFEDD-A89F-44FF-A2C1-53BC4AA3E89E}" type="pres">
      <dgm:prSet presAssocID="{FF225364-975E-4F82-B138-2F79B72EA7AE}" presName="arrowDiagram5" presStyleCnt="0"/>
      <dgm:spPr/>
    </dgm:pt>
    <dgm:pt modelId="{CBA4C375-2783-488F-B1C8-92F907E0DB45}" type="pres">
      <dgm:prSet presAssocID="{6A500230-A303-41A4-9750-7CA6027D1BDE}" presName="bullet5a" presStyleLbl="node1" presStyleIdx="0" presStyleCnt="5"/>
      <dgm:spPr/>
    </dgm:pt>
    <dgm:pt modelId="{B64A4CF9-5264-42E8-BE0B-3DAC5D24A4E6}" type="pres">
      <dgm:prSet presAssocID="{6A500230-A303-41A4-9750-7CA6027D1BDE}" presName="textBox5a" presStyleLbl="revTx" presStyleIdx="0" presStyleCnt="5" custScaleX="126343" custLinFactNeighborX="1650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720B6-A736-41A0-8449-5332260AEFE8}" type="pres">
      <dgm:prSet presAssocID="{65FFC7CD-9061-41A4-AA08-3A3879138A90}" presName="bullet5b" presStyleLbl="node1" presStyleIdx="1" presStyleCnt="5"/>
      <dgm:spPr/>
    </dgm:pt>
    <dgm:pt modelId="{72EF7026-7949-4490-8382-636B57AE5215}" type="pres">
      <dgm:prSet presAssocID="{65FFC7CD-9061-41A4-AA08-3A3879138A90}" presName="textBox5b" presStyleLbl="revTx" presStyleIdx="1" presStyleCnt="5" custScaleY="53672" custLinFactNeighborY="-9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9DF02-ED41-4AFF-A771-230EE87C3685}" type="pres">
      <dgm:prSet presAssocID="{1F78D560-F603-430C-B64A-76E265C6B017}" presName="bullet5c" presStyleLbl="node1" presStyleIdx="2" presStyleCnt="5"/>
      <dgm:spPr/>
    </dgm:pt>
    <dgm:pt modelId="{302CF60B-D07F-4820-9802-323E50FF6D06}" type="pres">
      <dgm:prSet presAssocID="{1F78D560-F603-430C-B64A-76E265C6B017}" presName="textBox5c" presStyleLbl="revTx" presStyleIdx="2" presStyleCnt="5" custScaleX="139027" custScaleY="59867" custLinFactNeighborX="-9165" custLinFactNeighborY="-7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A86629-3EB6-4D1F-864A-CD4A6AE4F2BE}" type="pres">
      <dgm:prSet presAssocID="{FD385776-C1FD-4100-A1FA-C29EDAC4FD4F}" presName="bullet5d" presStyleLbl="node1" presStyleIdx="3" presStyleCnt="5"/>
      <dgm:spPr/>
    </dgm:pt>
    <dgm:pt modelId="{DE2B8E10-1AE5-4539-925E-8A9470142D94}" type="pres">
      <dgm:prSet presAssocID="{FD385776-C1FD-4100-A1FA-C29EDAC4FD4F}" presName="textBox5d" presStyleLbl="revTx" presStyleIdx="3" presStyleCnt="5" custScaleY="51324" custLinFactNeighborX="-46442" custLinFactNeighborY="-7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E0507-9BB6-40D9-911B-918DD60F2B57}" type="pres">
      <dgm:prSet presAssocID="{783E4881-2E3C-4E74-B183-F449D8559CF3}" presName="bullet5e" presStyleLbl="node1" presStyleIdx="4" presStyleCnt="5"/>
      <dgm:spPr/>
    </dgm:pt>
    <dgm:pt modelId="{D469106E-8C20-4F86-A71C-D08CC98DF281}" type="pres">
      <dgm:prSet presAssocID="{783E4881-2E3C-4E74-B183-F449D8559CF3}" presName="textBox5e" presStyleLbl="revTx" presStyleIdx="4" presStyleCnt="5" custScaleX="167049" custScaleY="64110" custLinFactNeighborX="-19656" custLinFactNeighborY="-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C66F30-150A-4A64-AD80-7A5EBFC687DB}" srcId="{FF225364-975E-4F82-B138-2F79B72EA7AE}" destId="{6A500230-A303-41A4-9750-7CA6027D1BDE}" srcOrd="0" destOrd="0" parTransId="{9895D4C3-6A20-4B06-B777-223DE934CD48}" sibTransId="{33047D85-B8A3-4794-8879-2D8EC104D169}"/>
    <dgm:cxn modelId="{12FC3972-5586-4AD3-A153-6BCA3DF95250}" type="presOf" srcId="{FF225364-975E-4F82-B138-2F79B72EA7AE}" destId="{DF3717B8-570C-43E8-9C39-68276D2AEE0E}" srcOrd="0" destOrd="0" presId="urn:microsoft.com/office/officeart/2005/8/layout/arrow2"/>
    <dgm:cxn modelId="{EADC0C2B-7892-43E1-AF86-970392B35F1D}" type="presOf" srcId="{65FFC7CD-9061-41A4-AA08-3A3879138A90}" destId="{72EF7026-7949-4490-8382-636B57AE5215}" srcOrd="0" destOrd="0" presId="urn:microsoft.com/office/officeart/2005/8/layout/arrow2"/>
    <dgm:cxn modelId="{EB3439AF-8470-4977-9FE4-8E27BC4FEF91}" srcId="{FF225364-975E-4F82-B138-2F79B72EA7AE}" destId="{65FFC7CD-9061-41A4-AA08-3A3879138A90}" srcOrd="1" destOrd="0" parTransId="{032AF0D2-7ABE-4C36-A30B-0C2C90A4AECA}" sibTransId="{6586B8C2-BE04-42AD-B474-E761861FFE57}"/>
    <dgm:cxn modelId="{36BFEFA2-664E-47DC-AB46-09FC40599E5F}" type="presOf" srcId="{6A500230-A303-41A4-9750-7CA6027D1BDE}" destId="{B64A4CF9-5264-42E8-BE0B-3DAC5D24A4E6}" srcOrd="0" destOrd="0" presId="urn:microsoft.com/office/officeart/2005/8/layout/arrow2"/>
    <dgm:cxn modelId="{B6A3137D-5530-4823-A60A-BF850EB82167}" type="presOf" srcId="{783E4881-2E3C-4E74-B183-F449D8559CF3}" destId="{D469106E-8C20-4F86-A71C-D08CC98DF281}" srcOrd="0" destOrd="0" presId="urn:microsoft.com/office/officeart/2005/8/layout/arrow2"/>
    <dgm:cxn modelId="{6D207F09-8C84-4D2C-A1B3-EA7E1CF121E2}" srcId="{FF225364-975E-4F82-B138-2F79B72EA7AE}" destId="{1F78D560-F603-430C-B64A-76E265C6B017}" srcOrd="2" destOrd="0" parTransId="{0F345812-02D0-492A-BEAE-46E28318CD4A}" sibTransId="{7902BDBD-DEB6-4D0F-AE85-C189E0D49077}"/>
    <dgm:cxn modelId="{841B2D76-03BE-4290-821B-B91B1FCDE679}" srcId="{FF225364-975E-4F82-B138-2F79B72EA7AE}" destId="{FD385776-C1FD-4100-A1FA-C29EDAC4FD4F}" srcOrd="3" destOrd="0" parTransId="{37669B31-0FFA-4BE4-B422-CB5CC33BB628}" sibTransId="{F56C7905-7905-4470-9528-626343F03FC0}"/>
    <dgm:cxn modelId="{F2AC665B-991D-426A-99C9-80D8321E4C6F}" type="presOf" srcId="{FD385776-C1FD-4100-A1FA-C29EDAC4FD4F}" destId="{DE2B8E10-1AE5-4539-925E-8A9470142D94}" srcOrd="0" destOrd="0" presId="urn:microsoft.com/office/officeart/2005/8/layout/arrow2"/>
    <dgm:cxn modelId="{39870AC6-423E-46A3-A5D8-94946CE3B10E}" type="presOf" srcId="{1F78D560-F603-430C-B64A-76E265C6B017}" destId="{302CF60B-D07F-4820-9802-323E50FF6D06}" srcOrd="0" destOrd="0" presId="urn:microsoft.com/office/officeart/2005/8/layout/arrow2"/>
    <dgm:cxn modelId="{21F35E40-F42B-435A-A4A1-EE2FA651BB76}" srcId="{FF225364-975E-4F82-B138-2F79B72EA7AE}" destId="{783E4881-2E3C-4E74-B183-F449D8559CF3}" srcOrd="4" destOrd="0" parTransId="{6E48E60A-6F00-4D3D-821A-51F4819BB969}" sibTransId="{366AC2F5-4E3C-4877-8837-D4AB00E46619}"/>
    <dgm:cxn modelId="{ADB953EF-D556-47FB-BA3E-C04A94A4F39A}" type="presParOf" srcId="{DF3717B8-570C-43E8-9C39-68276D2AEE0E}" destId="{8AAC52E9-DAD9-4152-A944-ABABFC822F78}" srcOrd="0" destOrd="0" presId="urn:microsoft.com/office/officeart/2005/8/layout/arrow2"/>
    <dgm:cxn modelId="{5C6E8663-CAC3-444D-A6D6-3A929CA44B4C}" type="presParOf" srcId="{DF3717B8-570C-43E8-9C39-68276D2AEE0E}" destId="{EBAAFEDD-A89F-44FF-A2C1-53BC4AA3E89E}" srcOrd="1" destOrd="0" presId="urn:microsoft.com/office/officeart/2005/8/layout/arrow2"/>
    <dgm:cxn modelId="{9416AEB5-C6CB-406A-A5CD-CE99DE935553}" type="presParOf" srcId="{EBAAFEDD-A89F-44FF-A2C1-53BC4AA3E89E}" destId="{CBA4C375-2783-488F-B1C8-92F907E0DB45}" srcOrd="0" destOrd="0" presId="urn:microsoft.com/office/officeart/2005/8/layout/arrow2"/>
    <dgm:cxn modelId="{4B08291A-A638-4A88-B43C-20ABA837109B}" type="presParOf" srcId="{EBAAFEDD-A89F-44FF-A2C1-53BC4AA3E89E}" destId="{B64A4CF9-5264-42E8-BE0B-3DAC5D24A4E6}" srcOrd="1" destOrd="0" presId="urn:microsoft.com/office/officeart/2005/8/layout/arrow2"/>
    <dgm:cxn modelId="{87B7D9DD-6CD1-4DA3-9B49-7A7F98327B31}" type="presParOf" srcId="{EBAAFEDD-A89F-44FF-A2C1-53BC4AA3E89E}" destId="{363720B6-A736-41A0-8449-5332260AEFE8}" srcOrd="2" destOrd="0" presId="urn:microsoft.com/office/officeart/2005/8/layout/arrow2"/>
    <dgm:cxn modelId="{32EA0291-233F-4C60-BE8B-B5AEE5DED9AA}" type="presParOf" srcId="{EBAAFEDD-A89F-44FF-A2C1-53BC4AA3E89E}" destId="{72EF7026-7949-4490-8382-636B57AE5215}" srcOrd="3" destOrd="0" presId="urn:microsoft.com/office/officeart/2005/8/layout/arrow2"/>
    <dgm:cxn modelId="{CCA48450-8E7A-45C7-960E-BFEBFCF0301B}" type="presParOf" srcId="{EBAAFEDD-A89F-44FF-A2C1-53BC4AA3E89E}" destId="{DAC9DF02-ED41-4AFF-A771-230EE87C3685}" srcOrd="4" destOrd="0" presId="urn:microsoft.com/office/officeart/2005/8/layout/arrow2"/>
    <dgm:cxn modelId="{EDBCB72D-8E80-40D4-9C45-E58DD380B788}" type="presParOf" srcId="{EBAAFEDD-A89F-44FF-A2C1-53BC4AA3E89E}" destId="{302CF60B-D07F-4820-9802-323E50FF6D06}" srcOrd="5" destOrd="0" presId="urn:microsoft.com/office/officeart/2005/8/layout/arrow2"/>
    <dgm:cxn modelId="{1FA0FBC9-C799-43B8-B447-DEECCF4E2632}" type="presParOf" srcId="{EBAAFEDD-A89F-44FF-A2C1-53BC4AA3E89E}" destId="{C2A86629-3EB6-4D1F-864A-CD4A6AE4F2BE}" srcOrd="6" destOrd="0" presId="urn:microsoft.com/office/officeart/2005/8/layout/arrow2"/>
    <dgm:cxn modelId="{FEAA1D4A-49FD-43F0-8983-EA43D44C08F8}" type="presParOf" srcId="{EBAAFEDD-A89F-44FF-A2C1-53BC4AA3E89E}" destId="{DE2B8E10-1AE5-4539-925E-8A9470142D94}" srcOrd="7" destOrd="0" presId="urn:microsoft.com/office/officeart/2005/8/layout/arrow2"/>
    <dgm:cxn modelId="{A088BEBC-8F1C-48AE-A1FF-DA809E416403}" type="presParOf" srcId="{EBAAFEDD-A89F-44FF-A2C1-53BC4AA3E89E}" destId="{1D5E0507-9BB6-40D9-911B-918DD60F2B57}" srcOrd="8" destOrd="0" presId="urn:microsoft.com/office/officeart/2005/8/layout/arrow2"/>
    <dgm:cxn modelId="{1AB7A956-A8B2-4075-9615-9D7455E99AD8}" type="presParOf" srcId="{EBAAFEDD-A89F-44FF-A2C1-53BC4AA3E89E}" destId="{D469106E-8C20-4F86-A71C-D08CC98DF281}" srcOrd="9" destOrd="0" presId="urn:microsoft.com/office/officeart/2005/8/layout/arrow2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AC52E9-DAD9-4152-A944-ABABFC822F78}">
      <dsp:nvSpPr>
        <dsp:cNvPr id="0" name=""/>
        <dsp:cNvSpPr/>
      </dsp:nvSpPr>
      <dsp:spPr>
        <a:xfrm>
          <a:off x="-170278" y="0"/>
          <a:ext cx="6797555" cy="424847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A4C375-2783-488F-B1C8-92F907E0DB45}">
      <dsp:nvSpPr>
        <dsp:cNvPr id="0" name=""/>
        <dsp:cNvSpPr/>
      </dsp:nvSpPr>
      <dsp:spPr>
        <a:xfrm>
          <a:off x="499280" y="3159163"/>
          <a:ext cx="156343" cy="15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4A4CF9-5264-42E8-BE0B-3DAC5D24A4E6}">
      <dsp:nvSpPr>
        <dsp:cNvPr id="0" name=""/>
        <dsp:cNvSpPr/>
      </dsp:nvSpPr>
      <dsp:spPr>
        <a:xfrm>
          <a:off x="607128" y="3237335"/>
          <a:ext cx="1125058" cy="101113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843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Бакалавр</a:t>
          </a:r>
        </a:p>
      </dsp:txBody>
      <dsp:txXfrm>
        <a:off x="607128" y="3237335"/>
        <a:ext cx="1125058" cy="1011136"/>
      </dsp:txXfrm>
    </dsp:sp>
    <dsp:sp modelId="{363720B6-A736-41A0-8449-5332260AEFE8}">
      <dsp:nvSpPr>
        <dsp:cNvPr id="0" name=""/>
        <dsp:cNvSpPr/>
      </dsp:nvSpPr>
      <dsp:spPr>
        <a:xfrm>
          <a:off x="1345576" y="2346006"/>
          <a:ext cx="244711" cy="2447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EF7026-7949-4490-8382-636B57AE5215}">
      <dsp:nvSpPr>
        <dsp:cNvPr id="0" name=""/>
        <dsp:cNvSpPr/>
      </dsp:nvSpPr>
      <dsp:spPr>
        <a:xfrm>
          <a:off x="1467932" y="2720390"/>
          <a:ext cx="1128394" cy="95542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66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Магистр</a:t>
          </a:r>
        </a:p>
      </dsp:txBody>
      <dsp:txXfrm>
        <a:off x="1467932" y="2720390"/>
        <a:ext cx="1128394" cy="955420"/>
      </dsp:txXfrm>
    </dsp:sp>
    <dsp:sp modelId="{DAC9DF02-ED41-4AFF-A771-230EE87C3685}">
      <dsp:nvSpPr>
        <dsp:cNvPr id="0" name=""/>
        <dsp:cNvSpPr/>
      </dsp:nvSpPr>
      <dsp:spPr>
        <a:xfrm>
          <a:off x="2433185" y="1697689"/>
          <a:ext cx="326282" cy="3262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2CF60B-D07F-4820-9802-323E50FF6D06}">
      <dsp:nvSpPr>
        <dsp:cNvPr id="0" name=""/>
        <dsp:cNvSpPr/>
      </dsp:nvSpPr>
      <dsp:spPr>
        <a:xfrm>
          <a:off x="2220085" y="2152898"/>
          <a:ext cx="1823934" cy="1429409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89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Бизнес-консультант</a:t>
          </a:r>
        </a:p>
      </dsp:txBody>
      <dsp:txXfrm>
        <a:off x="2220085" y="2152898"/>
        <a:ext cx="1823934" cy="1429409"/>
      </dsp:txXfrm>
    </dsp:sp>
    <dsp:sp modelId="{C2A86629-3EB6-4D1F-864A-CD4A6AE4F2BE}">
      <dsp:nvSpPr>
        <dsp:cNvPr id="0" name=""/>
        <dsp:cNvSpPr/>
      </dsp:nvSpPr>
      <dsp:spPr>
        <a:xfrm>
          <a:off x="3697530" y="1191271"/>
          <a:ext cx="421448" cy="4214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2B8E10-1AE5-4539-925E-8A9470142D94}">
      <dsp:nvSpPr>
        <dsp:cNvPr id="0" name=""/>
        <dsp:cNvSpPr/>
      </dsp:nvSpPr>
      <dsp:spPr>
        <a:xfrm>
          <a:off x="3276870" y="1872205"/>
          <a:ext cx="1359511" cy="146092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31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Инвестор</a:t>
          </a:r>
        </a:p>
      </dsp:txBody>
      <dsp:txXfrm>
        <a:off x="3276870" y="1872205"/>
        <a:ext cx="1359511" cy="1460925"/>
      </dsp:txXfrm>
    </dsp:sp>
    <dsp:sp modelId="{1D5E0507-9BB6-40D9-911B-918DD60F2B57}">
      <dsp:nvSpPr>
        <dsp:cNvPr id="0" name=""/>
        <dsp:cNvSpPr/>
      </dsp:nvSpPr>
      <dsp:spPr>
        <a:xfrm>
          <a:off x="4999262" y="853093"/>
          <a:ext cx="537006" cy="5370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69106E-8C20-4F86-A71C-D08CC98DF281}">
      <dsp:nvSpPr>
        <dsp:cNvPr id="0" name=""/>
        <dsp:cNvSpPr/>
      </dsp:nvSpPr>
      <dsp:spPr>
        <a:xfrm>
          <a:off x="4544771" y="1682526"/>
          <a:ext cx="2271049" cy="2004639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549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Управленческая элита</a:t>
          </a:r>
        </a:p>
      </dsp:txBody>
      <dsp:txXfrm>
        <a:off x="4544771" y="1682526"/>
        <a:ext cx="2271049" cy="2004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D3592-D720-4421-AAA1-EBF9B692DB07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C711E-7E7E-410A-AB82-3EC582D6C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80D8A7-8CCE-463D-9ED0-D86D32C34180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6A1B41-DE3F-4FA9-A322-3C55A1906C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80D8A7-8CCE-463D-9ED0-D86D32C34180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6A1B41-DE3F-4FA9-A322-3C55A1906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80D8A7-8CCE-463D-9ED0-D86D32C34180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6A1B41-DE3F-4FA9-A322-3C55A1906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80D8A7-8CCE-463D-9ED0-D86D32C34180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6A1B41-DE3F-4FA9-A322-3C55A1906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80D8A7-8CCE-463D-9ED0-D86D32C34180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6A1B41-DE3F-4FA9-A322-3C55A1906C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80D8A7-8CCE-463D-9ED0-D86D32C34180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6A1B41-DE3F-4FA9-A322-3C55A1906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80D8A7-8CCE-463D-9ED0-D86D32C34180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6A1B41-DE3F-4FA9-A322-3C55A1906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80D8A7-8CCE-463D-9ED0-D86D32C34180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6A1B41-DE3F-4FA9-A322-3C55A1906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80D8A7-8CCE-463D-9ED0-D86D32C34180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6A1B41-DE3F-4FA9-A322-3C55A1906C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80D8A7-8CCE-463D-9ED0-D86D32C34180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6A1B41-DE3F-4FA9-A322-3C55A1906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80D8A7-8CCE-463D-9ED0-D86D32C34180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6A1B41-DE3F-4FA9-A322-3C55A1906C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680D8A7-8CCE-463D-9ED0-D86D32C34180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E6A1B41-DE3F-4FA9-A322-3C55A1906C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131840" y="1556792"/>
            <a:ext cx="5364930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31550" cmpd="sng">
                  <a:solidFill>
                    <a:srgbClr val="FF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МАГИ</a:t>
            </a:r>
            <a:r>
              <a:rPr lang="ru-RU" sz="5400" b="1" dirty="0" err="1" smtClean="0">
                <a:ln w="31550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СТРатегии</a:t>
            </a:r>
            <a:endParaRPr lang="ru-RU" sz="5400" b="1" cap="none" spc="0" dirty="0">
              <a:ln w="31550" cmpd="sng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64955" y="2564904"/>
            <a:ext cx="563949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Магия науки – стратегия успеха</a:t>
            </a:r>
            <a:endParaRPr lang="ru-RU" sz="3000" b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4410978"/>
            <a:ext cx="77048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>
                <a:ln w="190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r>
              <a:rPr lang="ru-RU" sz="3600" b="1" i="1" cap="none" spc="0" dirty="0" smtClean="0">
                <a:ln w="190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нновационная арена для </a:t>
            </a:r>
          </a:p>
          <a:p>
            <a:pPr algn="ctr"/>
            <a:r>
              <a:rPr lang="ru-RU" sz="3600" b="1" i="1" cap="none" spc="0" dirty="0" smtClean="0">
                <a:ln w="190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будущих </a:t>
            </a:r>
          </a:p>
          <a:p>
            <a:pPr algn="ctr"/>
            <a:r>
              <a:rPr lang="ru-RU" sz="3600" b="1" i="1" cap="none" spc="0" dirty="0" smtClean="0">
                <a:ln w="190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лидеров науки и бизнеса</a:t>
            </a:r>
            <a:endParaRPr lang="ru-RU" sz="3600" b="1" i="1" cap="none" spc="0" dirty="0">
              <a:ln w="190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059832" y="2420888"/>
            <a:ext cx="54006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Сергей\Desktop\Деловая игра\эмблема.png"/>
          <p:cNvPicPr>
            <a:picLocks noChangeAspect="1" noChangeArrowheads="1"/>
          </p:cNvPicPr>
          <p:nvPr/>
        </p:nvPicPr>
        <p:blipFill>
          <a:blip r:embed="rId3" cstate="print"/>
          <a:srcRect l="26227" t="13341" r="31311" b="4945"/>
          <a:stretch>
            <a:fillRect/>
          </a:stretch>
        </p:blipFill>
        <p:spPr bwMode="auto">
          <a:xfrm>
            <a:off x="755576" y="764704"/>
            <a:ext cx="2232248" cy="3217063"/>
          </a:xfrm>
          <a:prstGeom prst="rect">
            <a:avLst/>
          </a:prstGeom>
          <a:noFill/>
          <a:effectLst>
            <a:outerShdw blurRad="50800" dist="50800" dir="3540000" algn="ctr" rotWithShape="0">
              <a:schemeClr val="tx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ергей\Desktop\Деловая игра\Финансовый пла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851" y="1052736"/>
            <a:ext cx="7344669" cy="5838031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907704" y="188640"/>
            <a:ext cx="7025984" cy="648072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Финансовая стратегия</a:t>
            </a:r>
            <a:endParaRPr kumimoji="0" lang="ru-RU" sz="4300" b="1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7704" y="1783844"/>
            <a:ext cx="223224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600"/>
              </a:spcAft>
            </a:pPr>
            <a:r>
              <a:rPr lang="ru-RU" sz="2800" b="1" dirty="0" smtClean="0">
                <a:solidFill>
                  <a:srgbClr val="0070C0"/>
                </a:solidFill>
              </a:rPr>
              <a:t>Обучение</a:t>
            </a:r>
          </a:p>
          <a:p>
            <a:pPr>
              <a:spcAft>
                <a:spcPts val="3600"/>
              </a:spcAft>
            </a:pPr>
            <a:endParaRPr lang="ru-RU" sz="2800" dirty="0" smtClean="0"/>
          </a:p>
          <a:p>
            <a:pPr>
              <a:spcAft>
                <a:spcPts val="3600"/>
              </a:spcAft>
            </a:pPr>
            <a:r>
              <a:rPr lang="ru-RU" sz="2800" b="1" dirty="0" smtClean="0">
                <a:solidFill>
                  <a:srgbClr val="FF0000"/>
                </a:solidFill>
              </a:rPr>
              <a:t>Услуги</a:t>
            </a:r>
          </a:p>
          <a:p>
            <a:pPr>
              <a:spcAft>
                <a:spcPts val="3600"/>
              </a:spcAft>
            </a:pPr>
            <a:endParaRPr lang="ru-RU" sz="2800" dirty="0" smtClean="0"/>
          </a:p>
          <a:p>
            <a:pPr>
              <a:spcAft>
                <a:spcPts val="3600"/>
              </a:spcAft>
            </a:pPr>
            <a:r>
              <a:rPr lang="ru-RU" sz="2800" b="1" dirty="0" smtClean="0">
                <a:solidFill>
                  <a:srgbClr val="FF9900"/>
                </a:solidFill>
              </a:rPr>
              <a:t>Бизнес</a:t>
            </a:r>
            <a:endParaRPr lang="ru-RU" sz="2800" b="1" dirty="0">
              <a:solidFill>
                <a:srgbClr val="FF99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51920" y="1196752"/>
            <a:ext cx="52920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1 уровень (бакалавр – идея)</a:t>
            </a:r>
          </a:p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2 уровень (магистр – проект)</a:t>
            </a:r>
          </a:p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3 уровень (компания – бизнес-проект)</a:t>
            </a:r>
            <a:endParaRPr lang="ru-RU" sz="24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51920" y="2924944"/>
            <a:ext cx="511256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rgbClr val="000099"/>
                </a:solidFill>
              </a:rPr>
              <a:t>Бизнес-консультирование</a:t>
            </a:r>
          </a:p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rgbClr val="000099"/>
                </a:solidFill>
              </a:rPr>
              <a:t>Научно-исследовательские работы</a:t>
            </a:r>
          </a:p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rgbClr val="000099"/>
                </a:solidFill>
              </a:rPr>
              <a:t>Опытно-конструкторские работы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23928" y="4653136"/>
            <a:ext cx="49685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rgbClr val="000099"/>
                </a:solidFill>
              </a:rPr>
              <a:t>Продажа патентов</a:t>
            </a:r>
          </a:p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rgbClr val="000099"/>
                </a:solidFill>
              </a:rPr>
              <a:t>Продажа лицензий</a:t>
            </a:r>
          </a:p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rgbClr val="000099"/>
                </a:solidFill>
              </a:rPr>
              <a:t>% от реализации проектов</a:t>
            </a:r>
          </a:p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rgbClr val="000099"/>
                </a:solidFill>
              </a:rPr>
              <a:t>Продажа готового бизнеса</a:t>
            </a:r>
            <a:endParaRPr lang="ru-RU" sz="24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1268760"/>
            <a:ext cx="1078518" cy="167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907704" y="188640"/>
            <a:ext cx="7025984" cy="648072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3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Результаты внедрения проекта</a:t>
            </a:r>
            <a:endParaRPr kumimoji="0" lang="ru-RU" sz="4300" b="1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8" y="1268760"/>
            <a:ext cx="4392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НАУКА     И     ОБРАЗОВАНИЕ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3687415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6600"/>
                </a:solidFill>
              </a:rPr>
              <a:t>БИЗНЕС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1720" y="3933056"/>
            <a:ext cx="542469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rgbClr val="000099"/>
                </a:solidFill>
              </a:rPr>
              <a:t>Прирост капитала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rgbClr val="000099"/>
                </a:solidFill>
              </a:rPr>
              <a:t>Квалифицированные кадры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rgbClr val="000099"/>
                </a:solidFill>
              </a:rPr>
              <a:t>Информационный пул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rgbClr val="000099"/>
                </a:solidFill>
              </a:rPr>
              <a:t>Лидеры нового формата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rgbClr val="000099"/>
                </a:solidFill>
              </a:rPr>
              <a:t>Доступ к глобальным институтам влияния</a:t>
            </a:r>
            <a:endParaRPr lang="ru-RU" sz="2000" b="1" i="1" dirty="0">
              <a:solidFill>
                <a:srgbClr val="000099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7305" y="1772816"/>
            <a:ext cx="164658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423213" y="1628800"/>
            <a:ext cx="46051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rgbClr val="000099"/>
                </a:solidFill>
              </a:rPr>
              <a:t>Квалифицированные кадры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rgbClr val="000099"/>
                </a:solidFill>
              </a:rPr>
              <a:t>Информационный пул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rgbClr val="000099"/>
                </a:solidFill>
              </a:rPr>
              <a:t>Инновационные технологии обучения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rgbClr val="000099"/>
                </a:solidFill>
              </a:rPr>
              <a:t>Пул экспертов</a:t>
            </a:r>
            <a:endParaRPr lang="ru-RU" sz="2000" b="1" i="1" dirty="0">
              <a:solidFill>
                <a:srgbClr val="000099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138168"/>
            <a:ext cx="3147640" cy="159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7025984" cy="648072"/>
          </a:xfrm>
        </p:spPr>
        <p:txBody>
          <a:bodyPr>
            <a:noAutofit/>
          </a:bodyPr>
          <a:lstStyle/>
          <a:p>
            <a:r>
              <a:rPr lang="ru-RU" sz="37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От идеи к управленческой элите</a:t>
            </a:r>
            <a:endParaRPr lang="ru-RU" sz="37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231232" y="1772816"/>
          <a:ext cx="691276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2195736" y="5134074"/>
            <a:ext cx="751012" cy="38315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Идея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707904" y="3742184"/>
            <a:ext cx="1113135" cy="33488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Стартап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5047853" y="3212976"/>
            <a:ext cx="1036315" cy="31273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Бизнес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293197" y="2708920"/>
            <a:ext cx="1159123" cy="28803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Капитал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2771800" y="4484415"/>
            <a:ext cx="1005582" cy="312737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Проект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7632847" y="2060848"/>
            <a:ext cx="1547665" cy="504057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Глобальные решения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3419872" y="2276872"/>
            <a:ext cx="2952328" cy="576064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cs typeface="Arial" pitchFamily="34" charset="0"/>
              </a:rPr>
              <a:t>Непрерывное образование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трелка вверх 11"/>
          <p:cNvSpPr/>
          <p:nvPr/>
        </p:nvSpPr>
        <p:spPr>
          <a:xfrm>
            <a:off x="1907704" y="1412776"/>
            <a:ext cx="288032" cy="46085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1979712" y="5877272"/>
            <a:ext cx="691276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876256" y="6093296"/>
            <a:ext cx="1988442" cy="36004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Материальные ресурсы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339752" y="1340768"/>
            <a:ext cx="1584176" cy="36004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Личностный рост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907704" y="188640"/>
            <a:ext cx="7025984" cy="648072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300" b="1" noProof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Команда проекта</a:t>
            </a:r>
            <a:endParaRPr kumimoji="0" lang="ru-RU" sz="4300" b="1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mr.Rogers\Desktop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340768"/>
            <a:ext cx="6624736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907704" y="188640"/>
            <a:ext cx="7025984" cy="648072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Особое </a:t>
            </a:r>
            <a:r>
              <a:rPr lang="ru-RU" sz="43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место</a:t>
            </a:r>
            <a:r>
              <a:rPr kumimoji="0" lang="ru-RU" sz="4300" b="1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магистратуры</a:t>
            </a:r>
            <a:endParaRPr kumimoji="0" lang="ru-RU" sz="4300" b="1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Сергей\Desktop\Деловая игра\Роль магистратур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8854" y="1842882"/>
            <a:ext cx="7359650" cy="46104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99792" y="1700808"/>
            <a:ext cx="1021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Наука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1660738"/>
            <a:ext cx="2011256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 smtClean="0">
                <a:ln w="0"/>
                <a:solidFill>
                  <a:srgbClr val="00B0F0"/>
                </a:solidFill>
                <a:effectLst/>
              </a:rPr>
              <a:t>Образование</a:t>
            </a:r>
            <a:endParaRPr lang="ru-RU" sz="2000" b="1" cap="all" dirty="0">
              <a:ln w="0"/>
              <a:solidFill>
                <a:srgbClr val="00B0F0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5504" y="1660738"/>
            <a:ext cx="1152880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 smtClean="0">
                <a:ln w="0">
                  <a:noFill/>
                </a:ln>
                <a:solidFill>
                  <a:srgbClr val="FFC000"/>
                </a:solidFill>
                <a:effectLst/>
              </a:rPr>
              <a:t>Бизнес</a:t>
            </a:r>
            <a:endParaRPr lang="ru-RU" sz="2000" b="1" cap="all" dirty="0">
              <a:ln w="0">
                <a:noFill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6013" y="2492896"/>
            <a:ext cx="1591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err="1" smtClean="0"/>
              <a:t>бакалавриат</a:t>
            </a:r>
            <a:endParaRPr lang="ru-RU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203848" y="5373216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аспирантура</a:t>
            </a:r>
            <a:endParaRPr lang="ru-RU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7092280" y="593998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МВА</a:t>
            </a:r>
            <a:endParaRPr lang="ru-RU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07904" y="3140968"/>
            <a:ext cx="352839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</a:rPr>
              <a:t>Магистратура</a:t>
            </a:r>
            <a:endParaRPr lang="ru-RU" sz="32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1760" y="3623245"/>
            <a:ext cx="5976664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Занимает особое место в системе подготовки управленческой элиты</a:t>
            </a:r>
          </a:p>
          <a:p>
            <a:endParaRPr lang="ru-RU" sz="900" b="1" dirty="0" smtClean="0"/>
          </a:p>
          <a:p>
            <a:r>
              <a:rPr lang="ru-RU" sz="1600" b="1" dirty="0" smtClean="0"/>
              <a:t>Инновационная арена	Коллективное проектирование</a:t>
            </a:r>
          </a:p>
          <a:p>
            <a:r>
              <a:rPr lang="ru-RU" sz="1600" b="1" dirty="0" smtClean="0"/>
              <a:t>Нестандартный подход	</a:t>
            </a:r>
          </a:p>
          <a:p>
            <a:r>
              <a:rPr lang="ru-RU" sz="1600" b="1" dirty="0" smtClean="0"/>
              <a:t>Формирование прорывных лидеров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Сергей\Desktop\Деловая игра\Магистратура - Аре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700213"/>
            <a:ext cx="69199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7025984" cy="64807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Магистратура - арена</a:t>
            </a:r>
            <a:endParaRPr lang="ru-RU" b="1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1908175" y="981075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orbel" pitchFamily="34" charset="0"/>
              </a:rPr>
              <a:t>Магистратура «скрывает» в себе процессы подготовки ученых и лидеров бизнеса, процессы получения и совершенствования знаний.</a:t>
            </a: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2339975" y="3141663"/>
            <a:ext cx="1427163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0099"/>
                </a:solidFill>
                <a:latin typeface="Corbel" pitchFamily="34" charset="0"/>
              </a:rPr>
              <a:t>КАДРЫ</a:t>
            </a:r>
          </a:p>
          <a:p>
            <a:r>
              <a:rPr lang="ru-RU" sz="1600" b="1">
                <a:solidFill>
                  <a:srgbClr val="000099"/>
                </a:solidFill>
                <a:latin typeface="Corbel" pitchFamily="34" charset="0"/>
              </a:rPr>
              <a:t>БИЗНЕСА</a:t>
            </a:r>
          </a:p>
          <a:p>
            <a:endParaRPr lang="ru-RU" sz="1600" b="1">
              <a:solidFill>
                <a:srgbClr val="000099"/>
              </a:solidFill>
              <a:latin typeface="Corbel" pitchFamily="34" charset="0"/>
            </a:endParaRPr>
          </a:p>
          <a:p>
            <a:r>
              <a:rPr lang="ru-RU" sz="1600" b="1">
                <a:solidFill>
                  <a:srgbClr val="000099"/>
                </a:solidFill>
                <a:latin typeface="Corbel" pitchFamily="34" charset="0"/>
              </a:rPr>
              <a:t>НАУЧНЫЕ КАДРЫ</a:t>
            </a:r>
          </a:p>
          <a:p>
            <a:endParaRPr lang="ru-RU" sz="1600" b="1">
              <a:solidFill>
                <a:srgbClr val="000099"/>
              </a:solidFill>
              <a:latin typeface="Corbel" pitchFamily="34" charset="0"/>
            </a:endParaRPr>
          </a:p>
          <a:p>
            <a:r>
              <a:rPr lang="ru-RU" sz="1600" b="1">
                <a:solidFill>
                  <a:srgbClr val="000099"/>
                </a:solidFill>
                <a:latin typeface="Corbel" pitchFamily="34" charset="0"/>
              </a:rPr>
              <a:t>БАКАЛАВРЫ</a:t>
            </a:r>
          </a:p>
          <a:p>
            <a:r>
              <a:rPr lang="ru-RU" sz="1600" b="1">
                <a:solidFill>
                  <a:srgbClr val="FF0000"/>
                </a:solidFill>
                <a:latin typeface="Corbel" pitchFamily="34" charset="0"/>
              </a:rPr>
              <a:t>ИДЕИ</a:t>
            </a:r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7235825" y="3068638"/>
            <a:ext cx="1427163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0099"/>
                </a:solidFill>
                <a:latin typeface="Corbel" pitchFamily="34" charset="0"/>
              </a:rPr>
              <a:t>ПРОФИ,</a:t>
            </a:r>
          </a:p>
          <a:p>
            <a:pPr algn="ctr"/>
            <a:r>
              <a:rPr lang="ru-RU" sz="1600" b="1">
                <a:solidFill>
                  <a:srgbClr val="000099"/>
                </a:solidFill>
                <a:latin typeface="Corbel" pitchFamily="34" charset="0"/>
              </a:rPr>
              <a:t>УСПЕШНЫЙ </a:t>
            </a:r>
            <a:r>
              <a:rPr lang="ru-RU" sz="1200" b="1">
                <a:solidFill>
                  <a:srgbClr val="000099"/>
                </a:solidFill>
                <a:latin typeface="Corbel" pitchFamily="34" charset="0"/>
              </a:rPr>
              <a:t>РУКОВОДИТЕЛЬ</a:t>
            </a:r>
            <a:endParaRPr lang="ru-RU" sz="1600" b="1">
              <a:solidFill>
                <a:srgbClr val="FF0000"/>
              </a:solidFill>
              <a:latin typeface="Corbel" pitchFamily="34" charset="0"/>
            </a:endParaRPr>
          </a:p>
          <a:p>
            <a:pPr algn="ctr"/>
            <a:endParaRPr lang="ru-RU" sz="900" b="1">
              <a:solidFill>
                <a:srgbClr val="FF0000"/>
              </a:solidFill>
              <a:latin typeface="Corbel" pitchFamily="34" charset="0"/>
            </a:endParaRPr>
          </a:p>
          <a:p>
            <a:pPr algn="ctr"/>
            <a:r>
              <a:rPr lang="ru-RU" sz="1600" b="1">
                <a:solidFill>
                  <a:srgbClr val="FF0000"/>
                </a:solidFill>
                <a:latin typeface="Corbel" pitchFamily="34" charset="0"/>
              </a:rPr>
              <a:t>ЛИДЕРЫ для </a:t>
            </a:r>
            <a:r>
              <a:rPr lang="ru-RU" sz="1200" b="1">
                <a:solidFill>
                  <a:srgbClr val="FF0000"/>
                </a:solidFill>
                <a:latin typeface="Corbel" pitchFamily="34" charset="0"/>
              </a:rPr>
              <a:t>УНИВЕРСИТЕТА,</a:t>
            </a:r>
            <a:r>
              <a:rPr lang="ru-RU" sz="1600" b="1">
                <a:solidFill>
                  <a:srgbClr val="FF0000"/>
                </a:solidFill>
                <a:latin typeface="Corbel" pitchFamily="34" charset="0"/>
              </a:rPr>
              <a:t>БИЗНЕСА</a:t>
            </a:r>
          </a:p>
          <a:p>
            <a:pPr algn="ctr"/>
            <a:endParaRPr lang="ru-RU" sz="800" b="1">
              <a:solidFill>
                <a:srgbClr val="FF0000"/>
              </a:solidFill>
              <a:latin typeface="Corbel" pitchFamily="34" charset="0"/>
            </a:endParaRPr>
          </a:p>
          <a:p>
            <a:pPr algn="ctr"/>
            <a:r>
              <a:rPr lang="ru-RU" sz="1100" b="1">
                <a:latin typeface="Corbel" pitchFamily="34" charset="0"/>
              </a:rPr>
              <a:t>УПРАВЛЕНЧЕСКАЯ</a:t>
            </a:r>
          </a:p>
          <a:p>
            <a:pPr algn="ctr"/>
            <a:r>
              <a:rPr lang="ru-RU" sz="1600" b="1">
                <a:latin typeface="Corbel" pitchFamily="34" charset="0"/>
              </a:rPr>
              <a:t>ЭЛИТА</a:t>
            </a:r>
          </a:p>
          <a:p>
            <a:pPr>
              <a:lnSpc>
                <a:spcPct val="200000"/>
              </a:lnSpc>
            </a:pPr>
            <a:endParaRPr lang="ru-RU" sz="1600" b="1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3635375" y="1628775"/>
            <a:ext cx="100806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ru-RU" sz="2000" b="1">
                <a:solidFill>
                  <a:srgbClr val="FF0000"/>
                </a:solidFill>
                <a:latin typeface="Corbel" pitchFamily="34" charset="0"/>
              </a:rPr>
              <a:t>ИДЕИ</a:t>
            </a:r>
          </a:p>
        </p:txBody>
      </p:sp>
      <p:sp>
        <p:nvSpPr>
          <p:cNvPr id="15368" name="TextBox 7"/>
          <p:cNvSpPr txBox="1">
            <a:spLocks noChangeArrowheads="1"/>
          </p:cNvSpPr>
          <p:nvPr/>
        </p:nvSpPr>
        <p:spPr bwMode="auto">
          <a:xfrm>
            <a:off x="4716463" y="1844675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Corbel" pitchFamily="34" charset="0"/>
              </a:rPr>
              <a:t>ЗНАНИЯ</a:t>
            </a:r>
          </a:p>
        </p:txBody>
      </p:sp>
      <p:sp>
        <p:nvSpPr>
          <p:cNvPr id="15369" name="TextBox 8"/>
          <p:cNvSpPr txBox="1">
            <a:spLocks noChangeArrowheads="1"/>
          </p:cNvSpPr>
          <p:nvPr/>
        </p:nvSpPr>
        <p:spPr bwMode="auto">
          <a:xfrm>
            <a:off x="3995738" y="5949950"/>
            <a:ext cx="1008062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ru-RU" sz="2000" b="1">
                <a:solidFill>
                  <a:srgbClr val="FF0000"/>
                </a:solidFill>
                <a:latin typeface="Corbel" pitchFamily="34" charset="0"/>
              </a:rPr>
              <a:t>ИДЕИ</a:t>
            </a:r>
          </a:p>
        </p:txBody>
      </p:sp>
      <p:sp>
        <p:nvSpPr>
          <p:cNvPr id="15370" name="TextBox 9"/>
          <p:cNvSpPr txBox="1">
            <a:spLocks noChangeArrowheads="1"/>
          </p:cNvSpPr>
          <p:nvPr/>
        </p:nvSpPr>
        <p:spPr bwMode="auto">
          <a:xfrm>
            <a:off x="5940425" y="1989138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15371" name="TextBox 10"/>
          <p:cNvSpPr txBox="1">
            <a:spLocks noChangeArrowheads="1"/>
          </p:cNvSpPr>
          <p:nvPr/>
        </p:nvSpPr>
        <p:spPr bwMode="auto">
          <a:xfrm>
            <a:off x="5651500" y="1628775"/>
            <a:ext cx="28082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FF0000"/>
                </a:solidFill>
                <a:latin typeface="Corbel" pitchFamily="34" charset="0"/>
              </a:rPr>
              <a:t>ВНЕШНИЕ ИНФОРМАЦИОННЫЕ РЕСУРСЫ</a:t>
            </a:r>
          </a:p>
        </p:txBody>
      </p:sp>
      <p:sp>
        <p:nvSpPr>
          <p:cNvPr id="15372" name="TextBox 11"/>
          <p:cNvSpPr txBox="1">
            <a:spLocks noChangeArrowheads="1"/>
          </p:cNvSpPr>
          <p:nvPr/>
        </p:nvSpPr>
        <p:spPr bwMode="auto">
          <a:xfrm>
            <a:off x="5076825" y="6165850"/>
            <a:ext cx="2016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Corbel" pitchFamily="34" charset="0"/>
              </a:rPr>
              <a:t>ИНВЕСТИЦИИ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ергей\Desktop\Деловая игра\Отраслевые требован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762" y="908720"/>
            <a:ext cx="7286238" cy="566029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907704" y="188640"/>
            <a:ext cx="7025984" cy="648072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300" b="1" noProof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Требования к магистратуре</a:t>
            </a:r>
            <a:endParaRPr kumimoji="0" lang="ru-RU" sz="4300" b="1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1196752"/>
            <a:ext cx="66967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rgbClr val="008000"/>
                </a:solidFill>
              </a:rPr>
              <a:t>От  БИЗНЕСА:</a:t>
            </a:r>
          </a:p>
          <a:p>
            <a:r>
              <a:rPr lang="ru-RU" dirty="0" smtClean="0"/>
              <a:t>	</a:t>
            </a:r>
            <a:r>
              <a:rPr lang="ru-RU" b="1" i="1" dirty="0" smtClean="0">
                <a:solidFill>
                  <a:srgbClr val="FF6600"/>
                </a:solidFill>
              </a:rPr>
              <a:t>Преумножение инвестиций</a:t>
            </a:r>
          </a:p>
          <a:p>
            <a:r>
              <a:rPr lang="ru-RU" b="1" i="1" dirty="0" smtClean="0">
                <a:solidFill>
                  <a:srgbClr val="FF6600"/>
                </a:solidFill>
              </a:rPr>
              <a:t>	Рост кадрового потенциала</a:t>
            </a:r>
          </a:p>
          <a:p>
            <a:r>
              <a:rPr lang="ru-RU" b="1" i="1" dirty="0" smtClean="0">
                <a:solidFill>
                  <a:srgbClr val="FF6600"/>
                </a:solidFill>
              </a:rPr>
              <a:t>	Установление межотраслевых связей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8000"/>
                </a:solidFill>
              </a:rPr>
              <a:t>От НАУКИ:</a:t>
            </a:r>
          </a:p>
          <a:p>
            <a:r>
              <a:rPr lang="ru-RU" dirty="0" smtClean="0"/>
              <a:t>	</a:t>
            </a:r>
            <a:r>
              <a:rPr lang="ru-RU" b="1" i="1" dirty="0" smtClean="0">
                <a:solidFill>
                  <a:srgbClr val="000099"/>
                </a:solidFill>
              </a:rPr>
              <a:t>Преумножение знаний</a:t>
            </a:r>
          </a:p>
          <a:p>
            <a:r>
              <a:rPr lang="ru-RU" b="1" i="1" dirty="0" smtClean="0">
                <a:solidFill>
                  <a:srgbClr val="000099"/>
                </a:solidFill>
              </a:rPr>
              <a:t>	Подготовка научных кадров</a:t>
            </a:r>
          </a:p>
          <a:p>
            <a:r>
              <a:rPr lang="ru-RU" b="1" i="1" dirty="0" smtClean="0">
                <a:solidFill>
                  <a:srgbClr val="000099"/>
                </a:solidFill>
              </a:rPr>
              <a:t>	Инновационные технологии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8000"/>
                </a:solidFill>
              </a:rPr>
              <a:t>От ЧЕЛОВЕКА:</a:t>
            </a:r>
          </a:p>
          <a:p>
            <a:r>
              <a:rPr lang="ru-RU" dirty="0" smtClean="0"/>
              <a:t>	</a:t>
            </a:r>
            <a:r>
              <a:rPr lang="ru-RU" b="1" i="1" dirty="0" smtClean="0">
                <a:solidFill>
                  <a:srgbClr val="FF0066"/>
                </a:solidFill>
              </a:rPr>
              <a:t>Увеличение конкурентоспособности на рынке труда</a:t>
            </a:r>
          </a:p>
          <a:p>
            <a:r>
              <a:rPr lang="ru-RU" b="1" i="1" dirty="0" smtClean="0">
                <a:solidFill>
                  <a:srgbClr val="FF0066"/>
                </a:solidFill>
              </a:rPr>
              <a:t>	Реализация амбиций</a:t>
            </a:r>
          </a:p>
          <a:p>
            <a:r>
              <a:rPr lang="ru-RU" b="1" i="1" dirty="0" smtClean="0">
                <a:solidFill>
                  <a:srgbClr val="FF0066"/>
                </a:solidFill>
              </a:rPr>
              <a:t>	Рост благосостояния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907704" y="188640"/>
            <a:ext cx="7025984" cy="648072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300" b="1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79712" y="188640"/>
            <a:ext cx="7025984" cy="648072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300" b="1" noProof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Путь в управленческую элиту</a:t>
            </a:r>
            <a:endParaRPr kumimoji="0" lang="ru-RU" sz="4300" b="1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176" descr="D:\Distrib\Desktop\То что есть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5861" y="1052736"/>
            <a:ext cx="7022204" cy="527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907704" y="188640"/>
            <a:ext cx="7025984" cy="648072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300" b="1" noProof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От идеи к </a:t>
            </a:r>
            <a:r>
              <a:rPr lang="ru-RU" sz="43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будущему</a:t>
            </a:r>
            <a:endParaRPr kumimoji="0" lang="ru-RU" sz="4300" b="1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Users\Сергей\Desktop\Деловая игра\Обработка иде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3"/>
            <a:ext cx="7848872" cy="4752529"/>
          </a:xfrm>
          <a:prstGeom prst="rect">
            <a:avLst/>
          </a:prstGeom>
          <a:noFill/>
        </p:spPr>
      </p:pic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835696" y="1124744"/>
            <a:ext cx="2160587" cy="554038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i="1" dirty="0">
                <a:solidFill>
                  <a:srgbClr val="FF0000"/>
                </a:solidFill>
              </a:rPr>
              <a:t>ИДЕЯ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2299257" y="2494637"/>
            <a:ext cx="15526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6600"/>
                </a:solidFill>
              </a:rPr>
              <a:t>Экспертная комиссия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 rot="19411315">
            <a:off x="3266325" y="3157186"/>
            <a:ext cx="1954492" cy="519434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/>
              <a:t>Деловая </a:t>
            </a:r>
            <a:r>
              <a:rPr lang="ru-RU" b="1" dirty="0" smtClean="0"/>
              <a:t>игра</a:t>
            </a:r>
            <a:endParaRPr lang="ru-RU" b="1" dirty="0"/>
          </a:p>
        </p:txBody>
      </p:sp>
      <p:cxnSp>
        <p:nvCxnSpPr>
          <p:cNvPr id="10" name="Прямая со стрелкой 9"/>
          <p:cNvCxnSpPr>
            <a:stCxn id="5" idx="2"/>
          </p:cNvCxnSpPr>
          <p:nvPr/>
        </p:nvCxnSpPr>
        <p:spPr>
          <a:xfrm>
            <a:off x="2915990" y="1678782"/>
            <a:ext cx="71834" cy="16604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499992" y="2852936"/>
            <a:ext cx="50405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utoShape 22"/>
          <p:cNvSpPr>
            <a:spLocks noChangeArrowheads="1"/>
          </p:cNvSpPr>
          <p:nvPr/>
        </p:nvSpPr>
        <p:spPr bwMode="auto">
          <a:xfrm>
            <a:off x="5004049" y="2420888"/>
            <a:ext cx="2664295" cy="863600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ru-RU" sz="1800" b="1" dirty="0">
                <a:solidFill>
                  <a:srgbClr val="0070C0"/>
                </a:solidFill>
              </a:rPr>
              <a:t>Накопление</a:t>
            </a:r>
          </a:p>
          <a:p>
            <a:pPr algn="ctr"/>
            <a:r>
              <a:rPr lang="ru-RU" sz="1800" b="1" dirty="0">
                <a:solidFill>
                  <a:srgbClr val="0070C0"/>
                </a:solidFill>
              </a:rPr>
              <a:t>информационного и </a:t>
            </a:r>
            <a:endParaRPr lang="ru-RU" sz="18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1800" b="1" dirty="0" smtClean="0">
                <a:solidFill>
                  <a:srgbClr val="0070C0"/>
                </a:solidFill>
              </a:rPr>
              <a:t>кадрового</a:t>
            </a:r>
            <a:endParaRPr lang="ru-RU" sz="1800" b="1" dirty="0">
              <a:solidFill>
                <a:srgbClr val="0070C0"/>
              </a:solidFill>
            </a:endParaRPr>
          </a:p>
          <a:p>
            <a:pPr algn="ctr"/>
            <a:r>
              <a:rPr lang="ru-RU" sz="1800" b="1" dirty="0">
                <a:solidFill>
                  <a:srgbClr val="0070C0"/>
                </a:solidFill>
              </a:rPr>
              <a:t>потенциала</a:t>
            </a: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5651773" y="1412776"/>
            <a:ext cx="2160587" cy="554038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</a:rPr>
              <a:t>виртуальная среда</a:t>
            </a:r>
            <a:endParaRPr lang="ru-RU" sz="3200" b="1" dirty="0">
              <a:solidFill>
                <a:srgbClr val="008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42184" y="4365104"/>
            <a:ext cx="5310336" cy="6463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8000"/>
                </a:solidFill>
              </a:rPr>
              <a:t>ФОРМИРОВАНИЕ </a:t>
            </a:r>
          </a:p>
          <a:p>
            <a:pPr algn="ctr"/>
            <a:r>
              <a:rPr lang="ru-RU" b="1" dirty="0" smtClean="0">
                <a:solidFill>
                  <a:srgbClr val="008000"/>
                </a:solidFill>
              </a:rPr>
              <a:t>УПРАВЛЕНЧЕСКОЙ ЭЛИТЫ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4499993" y="6093296"/>
            <a:ext cx="4392488" cy="554038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ИДЕЯ,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создающая будущее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6516216" y="3573016"/>
            <a:ext cx="0" cy="576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907704" y="188640"/>
            <a:ext cx="7025984" cy="648072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300" b="1" noProof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Виртуальная среда</a:t>
            </a:r>
            <a:endParaRPr kumimoji="0" lang="ru-RU" sz="4300" b="1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434" name="Picture 2" descr="C:\Users\Сергей\Desktop\Деловая игра\Цех знани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84784"/>
            <a:ext cx="7128792" cy="439534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588224" y="2271014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ИНФОРМАЦИОННЫЙ</a:t>
            </a:r>
          </a:p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ПУЛ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8224" y="3287837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66"/>
                </a:solidFill>
              </a:rPr>
              <a:t>ЭКСПЕРТНЫЙ</a:t>
            </a:r>
          </a:p>
          <a:p>
            <a:pPr algn="ctr"/>
            <a:r>
              <a:rPr lang="ru-RU" sz="1600" b="1" dirty="0" smtClean="0">
                <a:solidFill>
                  <a:srgbClr val="FF0066"/>
                </a:solidFill>
              </a:rPr>
              <a:t>ПУЛ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19872" y="5160045"/>
            <a:ext cx="3944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</a:rPr>
              <a:t>Глобальная информационная среда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14346" y="3422561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8000"/>
                </a:solidFill>
              </a:rPr>
              <a:t>ИДЕЯ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9924526">
            <a:off x="4665480" y="3051767"/>
            <a:ext cx="1112805" cy="967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</a:rPr>
              <a:t>НОЦ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</a:rPr>
              <a:t>ИНЖЭК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ергей\Desktop\Деловая игра\Информационный пул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033732"/>
            <a:ext cx="6696744" cy="5707636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907704" y="188640"/>
            <a:ext cx="7025984" cy="648072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300" b="1" noProof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Информационно - кадровый пул</a:t>
            </a:r>
            <a:endParaRPr kumimoji="0" lang="ru-RU" sz="4300" b="1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99967" y="3884855"/>
            <a:ext cx="408419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Аналитическая Группа</a:t>
            </a:r>
          </a:p>
          <a:p>
            <a:pPr algn="ctr"/>
            <a:r>
              <a:rPr lang="ru-RU" i="1" dirty="0" smtClean="0"/>
              <a:t>Прогнозирование возможных рисков</a:t>
            </a:r>
          </a:p>
          <a:p>
            <a:pPr algn="ctr"/>
            <a:r>
              <a:rPr lang="ru-RU" i="1" dirty="0" smtClean="0"/>
              <a:t>Разработка стратегии</a:t>
            </a:r>
          </a:p>
          <a:p>
            <a:pPr algn="ctr"/>
            <a:r>
              <a:rPr lang="ru-RU" i="1" dirty="0" smtClean="0"/>
              <a:t>Выработка конкретных рекомендаций</a:t>
            </a:r>
            <a:endParaRPr lang="ru-RU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339752" y="1340768"/>
            <a:ext cx="25725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Информационный ПУЛ</a:t>
            </a:r>
          </a:p>
          <a:p>
            <a:pPr algn="ctr"/>
            <a:r>
              <a:rPr lang="ru-RU" i="1" dirty="0" smtClean="0"/>
              <a:t>Новые знания</a:t>
            </a:r>
          </a:p>
          <a:p>
            <a:pPr algn="ctr"/>
            <a:r>
              <a:rPr lang="ru-RU" i="1" dirty="0" smtClean="0"/>
              <a:t>Опыт</a:t>
            </a:r>
          </a:p>
          <a:p>
            <a:pPr algn="ctr"/>
            <a:r>
              <a:rPr lang="ru-RU" i="1" dirty="0" smtClean="0"/>
              <a:t>Технологии</a:t>
            </a:r>
          </a:p>
          <a:p>
            <a:pPr algn="ctr"/>
            <a:r>
              <a:rPr lang="ru-RU" i="1" dirty="0" smtClean="0"/>
              <a:t>Методики</a:t>
            </a:r>
          </a:p>
          <a:p>
            <a:pPr algn="ctr"/>
            <a:r>
              <a:rPr lang="ru-RU" i="1" dirty="0" smtClean="0"/>
              <a:t>Разработки</a:t>
            </a:r>
            <a:endParaRPr lang="ru-RU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96136" y="1519624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Кадровый ПУЛ</a:t>
            </a:r>
          </a:p>
          <a:p>
            <a:pPr algn="ctr"/>
            <a:r>
              <a:rPr lang="ru-RU" i="1" dirty="0" err="1" smtClean="0"/>
              <a:t>Бизнес-эксперты</a:t>
            </a:r>
            <a:endParaRPr lang="ru-RU" i="1" dirty="0" smtClean="0"/>
          </a:p>
          <a:p>
            <a:pPr algn="ctr"/>
            <a:r>
              <a:rPr lang="ru-RU" i="1" dirty="0" smtClean="0"/>
              <a:t>Преподаватели</a:t>
            </a:r>
          </a:p>
          <a:p>
            <a:pPr algn="ctr"/>
            <a:r>
              <a:rPr lang="ru-RU" i="1" dirty="0" smtClean="0"/>
              <a:t>Консультанты</a:t>
            </a:r>
          </a:p>
          <a:p>
            <a:pPr algn="ctr"/>
            <a:r>
              <a:rPr lang="ru-RU" i="1" dirty="0" smtClean="0"/>
              <a:t>Магистры</a:t>
            </a:r>
            <a:endParaRPr lang="ru-RU" i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19872" y="5805264"/>
            <a:ext cx="3744416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виртуальная среда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5121938" y="5373216"/>
            <a:ext cx="432048" cy="28803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войная стрелка влево/вверх 13"/>
          <p:cNvSpPr/>
          <p:nvPr/>
        </p:nvSpPr>
        <p:spPr>
          <a:xfrm>
            <a:off x="7452320" y="3356992"/>
            <a:ext cx="720080" cy="1584176"/>
          </a:xfrm>
          <a:prstGeom prst="lef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войная стрелка влево/вверх 14"/>
          <p:cNvSpPr/>
          <p:nvPr/>
        </p:nvSpPr>
        <p:spPr>
          <a:xfrm rot="5400000">
            <a:off x="2015716" y="3753036"/>
            <a:ext cx="1584176" cy="792088"/>
          </a:xfrm>
          <a:prstGeom prst="lef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ергей\Desktop\Деловая игра\диаграмм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72816"/>
            <a:ext cx="5904656" cy="3038475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907704" y="188640"/>
            <a:ext cx="7025984" cy="648072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Система мотивации</a:t>
            </a:r>
            <a:endParaRPr kumimoji="0" lang="ru-RU" sz="4300" b="1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2002979"/>
            <a:ext cx="1727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9900"/>
                </a:solidFill>
              </a:rPr>
              <a:t>Носители идеи</a:t>
            </a:r>
            <a:endParaRPr lang="ru-RU" b="1" dirty="0">
              <a:solidFill>
                <a:srgbClr val="FF99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66667" y="1993687"/>
            <a:ext cx="265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9999"/>
                </a:solidFill>
              </a:rPr>
              <a:t>Руководители проектов</a:t>
            </a:r>
            <a:endParaRPr lang="ru-RU" b="1" dirty="0">
              <a:solidFill>
                <a:srgbClr val="0099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53666" y="4225935"/>
            <a:ext cx="1481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Университет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44943" y="4513967"/>
            <a:ext cx="162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Консультанты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7744" y="4369951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Инвесторы</a:t>
            </a:r>
            <a:endParaRPr lang="ru-RU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</TotalTime>
  <Words>260</Words>
  <Application>Microsoft Office PowerPoint</Application>
  <PresentationFormat>Экран (4:3)</PresentationFormat>
  <Paragraphs>147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Слайд 1</vt:lpstr>
      <vt:lpstr>Слайд 2</vt:lpstr>
      <vt:lpstr>Магистратура - арена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От идеи к управленческой элите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mr.Rogers</cp:lastModifiedBy>
  <cp:revision>106</cp:revision>
  <dcterms:created xsi:type="dcterms:W3CDTF">2012-12-06T07:43:04Z</dcterms:created>
  <dcterms:modified xsi:type="dcterms:W3CDTF">2012-12-23T06:39:54Z</dcterms:modified>
</cp:coreProperties>
</file>