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0" r:id="rId1"/>
  </p:sldMasterIdLst>
  <p:notesMasterIdLst>
    <p:notesMasterId r:id="rId13"/>
  </p:notesMasterIdLst>
  <p:handoutMasterIdLst>
    <p:handoutMasterId r:id="rId14"/>
  </p:handoutMasterIdLst>
  <p:sldIdLst>
    <p:sldId id="265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27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FC018-2750-4C47-AB79-F1FB2CDB87A3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517EC-8FFF-4E95-8688-AD039E267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1976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A9547-4865-4815-8EB1-D8CE22D457BA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75483-7ADD-4719-9F32-9DD5D5F8E6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80440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575483-7ADD-4719-9F32-9DD5D5F8E69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0421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575483-7ADD-4719-9F32-9DD5D5F8E69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916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575483-7ADD-4719-9F32-9DD5D5F8E69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4411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C429-0980-4407-BDD7-69FADCDAFCD8}" type="datetime1">
              <a:rPr lang="en-US" smtClean="0"/>
              <a:pPr/>
              <a:t>12/17/2012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185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A6B1-971A-4DD9-8794-DD26FBCAF167}" type="datetime1">
              <a:rPr lang="en-US" smtClean="0"/>
              <a:pPr/>
              <a:t>12/17/2012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932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2E700-D48E-4B87-8CF1-792B26836FAC}" type="datetime1">
              <a:rPr lang="en-US" smtClean="0"/>
              <a:pPr/>
              <a:t>12/17/2012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0728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CD98-DCBF-4116-B9D3-861D6601414F}" type="datetime1">
              <a:rPr lang="en-US" smtClean="0"/>
              <a:pPr/>
              <a:t>12/17/2012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5059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6724-9AD9-4C42-8F06-83A3E49DE157}" type="datetime1">
              <a:rPr lang="en-US" smtClean="0"/>
              <a:pPr/>
              <a:t>12/17/2012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2928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6891-D561-4381-AE77-A2DA4CC6E555}" type="datetime1">
              <a:rPr lang="en-US" smtClean="0"/>
              <a:pPr/>
              <a:t>12/17/2012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8814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82D1-B43C-4DB9-9E38-7DBB8EA3A869}" type="datetime1">
              <a:rPr lang="en-US" smtClean="0"/>
              <a:pPr/>
              <a:t>12/17/2012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756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86DA-A240-427A-9793-E1B8DE0F9FB6}" type="datetime1">
              <a:rPr lang="en-US" smtClean="0"/>
              <a:pPr/>
              <a:t>12/17/2012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4698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314C-3C4B-4B80-9934-EF3F6B6B9E93}" type="datetime1">
              <a:rPr lang="en-US" smtClean="0"/>
              <a:pPr/>
              <a:t>12/17/2012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4519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DF12-5820-49E6-981E-E7D3E907F604}" type="datetime1">
              <a:rPr lang="en-US" smtClean="0"/>
              <a:pPr/>
              <a:t>12/17/2012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9779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CA83-0F3F-4512-AF9D-91C163D00B99}" type="datetime1">
              <a:rPr lang="en-US" smtClean="0"/>
              <a:pPr/>
              <a:t>12/17/2012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9809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C381-7A64-4E21-A0FE-547FFBC13F0E}" type="datetime1">
              <a:rPr lang="en-US" smtClean="0"/>
              <a:pPr/>
              <a:t>12/17/2012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169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80E4D-0326-49CA-9CDB-056969174887}" type="datetime1">
              <a:rPr lang="en-US" smtClean="0"/>
              <a:pPr/>
              <a:t>12/17/2012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919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3A90732D-7FB1-4366-9A8E-9EC0F2CE65D1}" type="datetime1">
              <a:rPr lang="en-US" smtClean="0"/>
              <a:pPr/>
              <a:t>12/17/2012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996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A264411-EA85-48D5-A5F6-E4A6689819A8}" type="datetime1">
              <a:rPr lang="en-US" smtClean="0"/>
              <a:pPr/>
              <a:t>12/17/2012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872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  <p:sldLayoutId id="2147483863" r:id="rId13"/>
    <p:sldLayoutId id="2147483864" r:id="rId1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Кадровое агентство: решение кадровой проблемы бизнеса </a:t>
            </a:r>
            <a:r>
              <a:rPr lang="en-US" dirty="0" smtClean="0"/>
              <a:t>“</a:t>
            </a:r>
            <a:r>
              <a:rPr lang="ru-RU" dirty="0" smtClean="0"/>
              <a:t>под </a:t>
            </a:r>
            <a:r>
              <a:rPr lang="ru-RU" dirty="0" smtClean="0"/>
              <a:t>ключ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383369"/>
            <a:ext cx="10572000" cy="1944709"/>
          </a:xfrm>
        </p:spPr>
        <p:txBody>
          <a:bodyPr>
            <a:normAutofit/>
          </a:bodyPr>
          <a:lstStyle/>
          <a:p>
            <a:r>
              <a:rPr lang="ru-RU" dirty="0" smtClean="0"/>
              <a:t>Факторы конкурентоспособности кадрового </a:t>
            </a:r>
            <a:r>
              <a:rPr lang="ru-RU" dirty="0" err="1" smtClean="0"/>
              <a:t>агенства</a:t>
            </a:r>
            <a:endParaRPr lang="ru-RU" dirty="0" smtClean="0"/>
          </a:p>
          <a:p>
            <a:r>
              <a:rPr lang="ru-RU" dirty="0" smtClean="0"/>
              <a:t>Как выявить </a:t>
            </a:r>
            <a:r>
              <a:rPr lang="ru-RU" dirty="0" err="1" smtClean="0"/>
              <a:t>рельные</a:t>
            </a:r>
            <a:r>
              <a:rPr lang="ru-RU" dirty="0" smtClean="0"/>
              <a:t> запросы бизнеса</a:t>
            </a:r>
          </a:p>
          <a:p>
            <a:r>
              <a:rPr lang="ru-RU" dirty="0" smtClean="0"/>
              <a:t>Технология </a:t>
            </a:r>
            <a:r>
              <a:rPr lang="en-US" dirty="0" smtClean="0"/>
              <a:t>“</a:t>
            </a:r>
            <a:r>
              <a:rPr lang="ru-RU" dirty="0" smtClean="0"/>
              <a:t>предпродажной </a:t>
            </a:r>
            <a:r>
              <a:rPr lang="en-US" dirty="0" smtClean="0"/>
              <a:t>”</a:t>
            </a:r>
            <a:r>
              <a:rPr lang="ru-RU" dirty="0" smtClean="0"/>
              <a:t> подготовки кадров для бизнеса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07444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/>
              <a:t>Технология «предпродажной» подготовки продукта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Обучение ПО, </a:t>
            </a:r>
            <a:r>
              <a:rPr lang="en-US" sz="2400" b="1" dirty="0"/>
              <a:t>IT</a:t>
            </a:r>
            <a:r>
              <a:rPr lang="ru-RU" sz="2400" b="1" dirty="0"/>
              <a:t>, характерного для отрасли, предприятия, должности, </a:t>
            </a:r>
            <a:endParaRPr lang="ru-RU" sz="2400" dirty="0"/>
          </a:p>
          <a:p>
            <a:r>
              <a:rPr lang="ru-RU" sz="2400" b="1" dirty="0"/>
              <a:t>Обучение дополнительным дисциплинам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Наниматель может участвовать в формировании рабочей программы.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65572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Список участников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6"/>
            <a:ext cx="10554574" cy="4204271"/>
          </a:xfrm>
        </p:spPr>
        <p:txBody>
          <a:bodyPr/>
          <a:lstStyle/>
          <a:p>
            <a:r>
              <a:rPr lang="ru-RU" dirty="0" err="1"/>
              <a:t>Сердитов</a:t>
            </a:r>
            <a:r>
              <a:rPr lang="ru-RU" dirty="0"/>
              <a:t> Григорий (ЭМ-490702)</a:t>
            </a:r>
          </a:p>
          <a:p>
            <a:r>
              <a:rPr lang="ru-RU" dirty="0" err="1"/>
              <a:t>Кирнос</a:t>
            </a:r>
            <a:r>
              <a:rPr lang="ru-RU" dirty="0"/>
              <a:t> </a:t>
            </a:r>
            <a:r>
              <a:rPr lang="ru-RU" dirty="0" err="1"/>
              <a:t>Геральд</a:t>
            </a:r>
            <a:r>
              <a:rPr lang="ru-RU" dirty="0"/>
              <a:t> (ЭМ-490702)</a:t>
            </a:r>
          </a:p>
          <a:p>
            <a:r>
              <a:rPr lang="ru-RU" dirty="0"/>
              <a:t>Митяшин Антон (ЭМ-490702)</a:t>
            </a:r>
          </a:p>
          <a:p>
            <a:r>
              <a:rPr lang="ru-RU" dirty="0" err="1"/>
              <a:t>Газдовский</a:t>
            </a:r>
            <a:r>
              <a:rPr lang="ru-RU" dirty="0"/>
              <a:t> Давид (ЭМ-492103)</a:t>
            </a:r>
          </a:p>
          <a:p>
            <a:r>
              <a:rPr lang="ru-RU" dirty="0"/>
              <a:t>Никонов Антон (ЭМ-490702)</a:t>
            </a:r>
          </a:p>
          <a:p>
            <a:r>
              <a:rPr lang="ru-RU" dirty="0"/>
              <a:t>Клочков Святослав (ЭМ-490702)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22941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4616" y="2729132"/>
            <a:ext cx="4415852" cy="979716"/>
          </a:xfrm>
        </p:spPr>
        <p:txBody>
          <a:bodyPr/>
          <a:lstStyle/>
          <a:p>
            <a:r>
              <a:rPr lang="ru-RU" dirty="0" smtClean="0"/>
              <a:t>Концепция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4763" y="5195614"/>
            <a:ext cx="12192000" cy="1507642"/>
          </a:xfrm>
        </p:spPr>
        <p:txBody>
          <a:bodyPr>
            <a:noAutofit/>
          </a:bodyPr>
          <a:lstStyle/>
          <a:p>
            <a:r>
              <a:rPr lang="ru-RU" sz="2400" dirty="0"/>
              <a:t>Мы спроектировали структурное подразделение </a:t>
            </a:r>
            <a:r>
              <a:rPr lang="ru-RU" sz="2400" dirty="0" err="1"/>
              <a:t>УрФУ</a:t>
            </a:r>
            <a:r>
              <a:rPr lang="ru-RU" sz="2400" dirty="0"/>
              <a:t>, целью которого является создание системы </a:t>
            </a:r>
            <a:r>
              <a:rPr lang="ru-RU" sz="2400" dirty="0" smtClean="0"/>
              <a:t>предпродажной </a:t>
            </a:r>
            <a:r>
              <a:rPr lang="ru-RU" sz="2400" dirty="0"/>
              <a:t>подготовки будущих выпускников по целевому заказу предприятия или по его личному желанию с последующим трудоустройством.</a:t>
            </a:r>
          </a:p>
          <a:p>
            <a:endParaRPr lang="ru-RU" sz="240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091237" y="3309937"/>
            <a:ext cx="9525" cy="23812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729847" y="6212657"/>
            <a:ext cx="1062155" cy="49059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61214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Бизнес модель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Постоянная система </a:t>
            </a:r>
            <a:r>
              <a:rPr lang="en-US" sz="2400" dirty="0">
                <a:solidFill>
                  <a:srgbClr val="002060"/>
                </a:solidFill>
              </a:rPr>
              <a:t>"</a:t>
            </a:r>
            <a:r>
              <a:rPr lang="ru-RU" sz="2400" dirty="0">
                <a:solidFill>
                  <a:srgbClr val="002060"/>
                </a:solidFill>
              </a:rPr>
              <a:t>Сервисного обслуживания</a:t>
            </a:r>
            <a:r>
              <a:rPr lang="en-US" sz="2400" dirty="0">
                <a:solidFill>
                  <a:srgbClr val="002060"/>
                </a:solidFill>
              </a:rPr>
              <a:t>"</a:t>
            </a:r>
            <a:r>
              <a:rPr lang="ru-RU" sz="2400" dirty="0">
                <a:solidFill>
                  <a:srgbClr val="002060"/>
                </a:solidFill>
              </a:rPr>
              <a:t> для студентов позволяет </a:t>
            </a:r>
            <a:r>
              <a:rPr lang="en-US" sz="2400" dirty="0">
                <a:solidFill>
                  <a:srgbClr val="002060"/>
                </a:solidFill>
              </a:rPr>
              <a:t>"</a:t>
            </a:r>
            <a:r>
              <a:rPr lang="ru-RU" sz="2400" dirty="0">
                <a:solidFill>
                  <a:srgbClr val="002060"/>
                </a:solidFill>
              </a:rPr>
              <a:t>разработать</a:t>
            </a:r>
            <a:r>
              <a:rPr lang="en-US" sz="2400" dirty="0">
                <a:solidFill>
                  <a:srgbClr val="002060"/>
                </a:solidFill>
              </a:rPr>
              <a:t>"</a:t>
            </a:r>
            <a:r>
              <a:rPr lang="ru-RU" sz="2400" dirty="0">
                <a:solidFill>
                  <a:srgbClr val="002060"/>
                </a:solidFill>
              </a:rPr>
              <a:t> работника под фирму, </a:t>
            </a:r>
            <a:r>
              <a:rPr lang="ru-RU" sz="2400" dirty="0" err="1">
                <a:solidFill>
                  <a:srgbClr val="002060"/>
                </a:solidFill>
              </a:rPr>
              <a:t>интегрровать</a:t>
            </a:r>
            <a:r>
              <a:rPr lang="ru-RU" sz="2400" dirty="0">
                <a:solidFill>
                  <a:srgbClr val="002060"/>
                </a:solidFill>
              </a:rPr>
              <a:t> его в рабочий процесс + поэтапно усовершенствовать систему образования путем корректировок под современные требования рынка.</a:t>
            </a:r>
            <a:endParaRPr lang="en-US" sz="2400" dirty="0">
              <a:solidFill>
                <a:srgbClr val="002060"/>
              </a:solidFill>
            </a:endParaRPr>
          </a:p>
          <a:p>
            <a:r>
              <a:rPr lang="ru-RU" sz="2400" dirty="0">
                <a:solidFill>
                  <a:srgbClr val="002060"/>
                </a:solidFill>
              </a:rPr>
              <a:t>Получение работника отвечающего требованием рынка</a:t>
            </a:r>
            <a:endParaRPr lang="en-US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1833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Бизнес модель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49419852"/>
              </p:ext>
            </p:extLst>
          </p:nvPr>
        </p:nvGraphicFramePr>
        <p:xfrm>
          <a:off x="781344" y="126609"/>
          <a:ext cx="10629310" cy="9421042"/>
        </p:xfrm>
        <a:graphic>
          <a:graphicData uri="http://schemas.openxmlformats.org/presentationml/2006/ole">
            <p:oleObj spid="_x0000_s1034" name="Worksheet" r:id="rId3" imgW="9782117" imgH="11954009" progId="Excel.Sheet.12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/>
              <a:t>4</a:t>
            </a:fld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69331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Структура «Кадрового агентства при </a:t>
            </a:r>
            <a:r>
              <a:rPr lang="ru-RU" sz="3600" dirty="0" err="1"/>
              <a:t>УрФУ</a:t>
            </a:r>
            <a:r>
              <a:rPr lang="ru-RU" sz="3600" dirty="0"/>
              <a:t>»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22459714"/>
              </p:ext>
            </p:extLst>
          </p:nvPr>
        </p:nvGraphicFramePr>
        <p:xfrm>
          <a:off x="-1406769" y="1305317"/>
          <a:ext cx="13598769" cy="10049288"/>
        </p:xfrm>
        <a:graphic>
          <a:graphicData uri="http://schemas.openxmlformats.org/presentationml/2006/ole">
            <p:oleObj spid="_x0000_s2057" name="Worksheet" r:id="rId3" imgW="10553608" imgH="11925396" progId="Excel.Sheet.12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03769" y="1305317"/>
            <a:ext cx="1062155" cy="49059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29636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Факторы конкурентоспособности агентства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Позитивный имидж ВУЗа.</a:t>
            </a:r>
          </a:p>
          <a:p>
            <a:r>
              <a:rPr lang="ru-RU" dirty="0"/>
              <a:t>Собственная научная и методическая база, квалифицированный профессорско-преподавательский состав</a:t>
            </a:r>
          </a:p>
          <a:p>
            <a:r>
              <a:rPr lang="ru-RU" dirty="0"/>
              <a:t>Государственная поддержка</a:t>
            </a:r>
          </a:p>
          <a:p>
            <a:r>
              <a:rPr lang="ru-RU" dirty="0"/>
              <a:t>Наработанная база деловых контактов и компаний-партнеров</a:t>
            </a:r>
          </a:p>
          <a:p>
            <a:r>
              <a:rPr lang="ru-RU" dirty="0"/>
              <a:t>Огромная база студентов (потенциального продукта)</a:t>
            </a:r>
          </a:p>
          <a:p>
            <a:r>
              <a:rPr lang="ru-RU" dirty="0"/>
              <a:t>Оперативность. Быстрый доступ к информации (Агентство-кафедра-студент). Подбор за 5 минут</a:t>
            </a:r>
          </a:p>
          <a:p>
            <a:r>
              <a:rPr lang="ru-RU" dirty="0"/>
              <a:t> «Заточка» студента под конкретную должность, компанию</a:t>
            </a:r>
          </a:p>
          <a:p>
            <a:r>
              <a:rPr lang="ru-RU" dirty="0"/>
              <a:t>Возможность выполнять специфические задачи. Возможность подготовки команд.</a:t>
            </a:r>
          </a:p>
          <a:p>
            <a:r>
              <a:rPr lang="ru-RU" dirty="0"/>
              <a:t>Работа «под ключ»</a:t>
            </a:r>
          </a:p>
          <a:p>
            <a:r>
              <a:rPr lang="ru-RU" dirty="0"/>
              <a:t>Несем ответственность за свои услуги</a:t>
            </a:r>
          </a:p>
          <a:p>
            <a:r>
              <a:rPr lang="ru-RU" dirty="0"/>
              <a:t>Наличие каталога студентов и системы онлайн мониторинга успеваемости студентов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/>
              <a:t>6</a:t>
            </a:fld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17894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Выявление потребностей бизнеса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750321"/>
            <a:ext cx="10554574" cy="3636511"/>
          </a:xfrm>
        </p:spPr>
        <p:txBody>
          <a:bodyPr>
            <a:noAutofit/>
          </a:bodyPr>
          <a:lstStyle/>
          <a:p>
            <a:r>
              <a:rPr lang="ru-RU" b="1" dirty="0"/>
              <a:t>Прямая работа с предприятием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Личный </a:t>
            </a:r>
            <a:r>
              <a:rPr lang="ru-RU" dirty="0"/>
              <a:t>опрос. Заинтересованы в молодежи? Если да, то что может делать? Что надо компаниям</a:t>
            </a:r>
            <a:r>
              <a:rPr lang="ru-RU" dirty="0" smtClean="0"/>
              <a:t>?</a:t>
            </a:r>
            <a:endParaRPr lang="ru-RU" dirty="0"/>
          </a:p>
          <a:p>
            <a:r>
              <a:rPr lang="ru-RU" b="1" dirty="0"/>
              <a:t>Анализ силами специализированных кафедр состояния профильных предприятий, с целью выявления потребности в персонале.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Дистанционно </a:t>
            </a:r>
            <a:r>
              <a:rPr lang="ru-RU" dirty="0"/>
              <a:t>(для ОАО, публикующих отчетность) или по заказу предприятия исследуются:</a:t>
            </a:r>
          </a:p>
          <a:p>
            <a:pPr marL="0" indent="0">
              <a:buNone/>
            </a:pPr>
            <a:r>
              <a:rPr lang="ru-RU" dirty="0"/>
              <a:t>Оценка текучести кадров с прогнозированием выбытия кадров</a:t>
            </a:r>
          </a:p>
          <a:p>
            <a:pPr marL="0" indent="0">
              <a:buNone/>
            </a:pPr>
            <a:r>
              <a:rPr lang="ru-RU" dirty="0"/>
              <a:t>Оценка динамики старении кадров</a:t>
            </a:r>
          </a:p>
          <a:p>
            <a:pPr marL="0" indent="0">
              <a:buNone/>
            </a:pPr>
            <a:r>
              <a:rPr lang="ru-RU" dirty="0"/>
              <a:t>Оценка соответствия квалификации кадров разряду выполняемых работ</a:t>
            </a:r>
          </a:p>
          <a:p>
            <a:r>
              <a:rPr lang="ru-RU" b="1" dirty="0"/>
              <a:t>Мониторинг имеющихся вакансий на рынке труда.</a:t>
            </a:r>
            <a:endParaRPr lang="ru-RU" dirty="0"/>
          </a:p>
          <a:p>
            <a:r>
              <a:rPr lang="ru-RU" b="1" dirty="0"/>
              <a:t>Телефонные опросы</a:t>
            </a:r>
            <a:endParaRPr lang="ru-RU" dirty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85373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775099"/>
          </a:xfrm>
        </p:spPr>
        <p:txBody>
          <a:bodyPr/>
          <a:lstStyle/>
          <a:p>
            <a:pPr algn="ctr"/>
            <a:r>
              <a:rPr lang="ru-RU" sz="3600" dirty="0"/>
              <a:t>Мероприятия, способствующие «продаже» студентов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044" y="2570016"/>
            <a:ext cx="10554574" cy="3636511"/>
          </a:xfrm>
        </p:spPr>
        <p:txBody>
          <a:bodyPr>
            <a:noAutofit/>
          </a:bodyPr>
          <a:lstStyle/>
          <a:p>
            <a:r>
              <a:rPr lang="ru-RU" sz="2000" b="1" dirty="0"/>
              <a:t>Деловые игры,  семинары, форумы, круглые столы.</a:t>
            </a:r>
            <a:endParaRPr lang="ru-RU" sz="2000" dirty="0"/>
          </a:p>
          <a:p>
            <a:r>
              <a:rPr lang="ru-RU" sz="2000" b="1" dirty="0"/>
              <a:t>Экспозиция – «ярмарка кадров».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Каждая кафедра выставляет свой экспозиционный киоск, на котором активно проводит прямые продажи своих специальностей, своих студентов, формируя положительный образ кафедры и ВУЗа.</a:t>
            </a:r>
          </a:p>
          <a:p>
            <a:r>
              <a:rPr lang="ru-RU" sz="2000" b="1" dirty="0"/>
              <a:t>Прямые продажи на предприятиях.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Сотрудники специализированных кафедр, сотрудники департамента трудоустройства самостоятельно связываются с профильными предприятиями посредством личных контактов, наработанной базой данных потенциальных работодателей, </a:t>
            </a:r>
            <a:r>
              <a:rPr lang="en-US" sz="2000" dirty="0"/>
              <a:t>direct mail </a:t>
            </a:r>
            <a:r>
              <a:rPr lang="ru-RU" sz="2000" dirty="0"/>
              <a:t>и т.д., предлагая услуги ВУЗа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8352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/>
              <a:t>Технология «предпродажной» подготовки продукта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Основное направление предпродажной подготовки – создание системы полугодичных курсов, которые проводятся перед трудоустройством студента по целевому заказу предприятия или по личному желанию студента.</a:t>
            </a:r>
          </a:p>
          <a:p>
            <a:r>
              <a:rPr lang="ru-RU" b="1" dirty="0"/>
              <a:t>Источники финансирования</a:t>
            </a:r>
            <a:r>
              <a:rPr lang="ru-RU" dirty="0"/>
              <a:t>:</a:t>
            </a:r>
          </a:p>
          <a:p>
            <a:pPr lvl="0">
              <a:buFont typeface="+mj-lt"/>
              <a:buAutoNum type="arabicPeriod"/>
            </a:pPr>
            <a:r>
              <a:rPr lang="ru-RU" dirty="0"/>
              <a:t>Средства нанимателя</a:t>
            </a:r>
          </a:p>
          <a:p>
            <a:pPr lvl="0">
              <a:buFont typeface="+mj-lt"/>
              <a:buAutoNum type="arabicPeriod"/>
            </a:pPr>
            <a:r>
              <a:rPr lang="ru-RU" dirty="0"/>
              <a:t>Личные средства </a:t>
            </a:r>
            <a:r>
              <a:rPr lang="ru-RU" dirty="0" smtClean="0"/>
              <a:t>студента</a:t>
            </a:r>
          </a:p>
          <a:p>
            <a:r>
              <a:rPr lang="ru-RU" b="1" dirty="0" smtClean="0"/>
              <a:t>Цель </a:t>
            </a:r>
            <a:r>
              <a:rPr lang="ru-RU" b="1" dirty="0"/>
              <a:t>курсов:</a:t>
            </a:r>
          </a:p>
          <a:p>
            <a:pPr lvl="0">
              <a:buFont typeface="+mj-lt"/>
              <a:buAutoNum type="arabicPeriod"/>
            </a:pPr>
            <a:r>
              <a:rPr lang="ru-RU" dirty="0"/>
              <a:t>Соответствие знаний и навыков студента требованиям и ожиданиям работодателя</a:t>
            </a:r>
          </a:p>
          <a:p>
            <a:pPr lvl="0">
              <a:buFont typeface="+mj-lt"/>
              <a:buAutoNum type="arabicPeriod"/>
            </a:pPr>
            <a:r>
              <a:rPr lang="ru-RU" dirty="0"/>
              <a:t>Сокращение времени адаптации студента к трудовой деятельности</a:t>
            </a:r>
          </a:p>
          <a:p>
            <a:pPr lvl="0">
              <a:buFont typeface="+mj-lt"/>
              <a:buAutoNum type="arabicPeriod"/>
            </a:pPr>
            <a:r>
              <a:rPr lang="ru-RU" dirty="0"/>
              <a:t>Повышение общего уровня компетентности будущего специалиста</a:t>
            </a:r>
          </a:p>
          <a:p>
            <a:pPr lvl="0">
              <a:buFont typeface="+mj-lt"/>
              <a:buAutoNum type="arabicPeriod"/>
            </a:pPr>
            <a:r>
              <a:rPr lang="ru-RU" dirty="0"/>
              <a:t>Формирование у студента культуры непрерывного саморазвития</a:t>
            </a:r>
          </a:p>
          <a:p>
            <a:pPr lvl="0">
              <a:buFont typeface="+mj-lt"/>
              <a:buAutoNum type="arabicPeriod"/>
            </a:pPr>
            <a:r>
              <a:rPr lang="ru-RU" dirty="0"/>
              <a:t>Сформировать у студента понимание своей будущей профессии, должностных обязанностей, типовых методов </a:t>
            </a:r>
            <a:r>
              <a:rPr lang="ru-RU" dirty="0" smtClean="0"/>
              <a:t>работы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61999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</TotalTime>
  <Words>514</Words>
  <Application>Microsoft Office PowerPoint</Application>
  <PresentationFormat>Произвольный</PresentationFormat>
  <Paragraphs>75</Paragraphs>
  <Slides>11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Quotable</vt:lpstr>
      <vt:lpstr>Worksheet</vt:lpstr>
      <vt:lpstr>Кадровое агентство: решение кадровой проблемы бизнеса “под ключ”</vt:lpstr>
      <vt:lpstr>Концепция</vt:lpstr>
      <vt:lpstr>Бизнес модель</vt:lpstr>
      <vt:lpstr>Бизнес модель</vt:lpstr>
      <vt:lpstr>Структура «Кадрового агентства при УрФУ»</vt:lpstr>
      <vt:lpstr>Факторы конкурентоспособности агентства</vt:lpstr>
      <vt:lpstr>Выявление потребностей бизнеса</vt:lpstr>
      <vt:lpstr>Мероприятия, способствующие «продаже» студентов </vt:lpstr>
      <vt:lpstr>Технология «предпродажной» подготовки продукта</vt:lpstr>
      <vt:lpstr>Технология «предпродажной» подготовки продукта</vt:lpstr>
      <vt:lpstr>Список участников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</dc:title>
  <dc:creator>Давид Газ</dc:creator>
  <cp:lastModifiedBy>mr.Rogers</cp:lastModifiedBy>
  <cp:revision>9</cp:revision>
  <dcterms:created xsi:type="dcterms:W3CDTF">2012-12-06T10:52:42Z</dcterms:created>
  <dcterms:modified xsi:type="dcterms:W3CDTF">2012-12-17T12:29:47Z</dcterms:modified>
</cp:coreProperties>
</file>